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6" r:id="rId2"/>
  </p:sldMasterIdLst>
  <p:notesMasterIdLst>
    <p:notesMasterId r:id="rId32"/>
  </p:notesMasterIdLst>
  <p:handoutMasterIdLst>
    <p:handoutMasterId r:id="rId33"/>
  </p:handoutMasterIdLst>
  <p:sldIdLst>
    <p:sldId id="281" r:id="rId3"/>
    <p:sldId id="307" r:id="rId4"/>
    <p:sldId id="259" r:id="rId5"/>
    <p:sldId id="316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31" r:id="rId14"/>
    <p:sldId id="317" r:id="rId15"/>
    <p:sldId id="341" r:id="rId16"/>
    <p:sldId id="318" r:id="rId17"/>
    <p:sldId id="319" r:id="rId18"/>
    <p:sldId id="320" r:id="rId19"/>
    <p:sldId id="344" r:id="rId20"/>
    <p:sldId id="347" r:id="rId21"/>
    <p:sldId id="349" r:id="rId22"/>
    <p:sldId id="350" r:id="rId23"/>
    <p:sldId id="363" r:id="rId24"/>
    <p:sldId id="361" r:id="rId25"/>
    <p:sldId id="360" r:id="rId26"/>
    <p:sldId id="362" r:id="rId27"/>
    <p:sldId id="351" r:id="rId28"/>
    <p:sldId id="352" r:id="rId29"/>
    <p:sldId id="328" r:id="rId30"/>
    <p:sldId id="27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 userDrawn="1">
          <p15:clr>
            <a:srgbClr val="A4A3A4"/>
          </p15:clr>
        </p15:guide>
        <p15:guide id="2" pos="768" userDrawn="1">
          <p15:clr>
            <a:srgbClr val="A4A3A4"/>
          </p15:clr>
        </p15:guide>
        <p15:guide id="3" pos="567" userDrawn="1">
          <p15:clr>
            <a:srgbClr val="A4A3A4"/>
          </p15:clr>
        </p15:guide>
        <p15:guide id="4" pos="710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1064" userDrawn="1">
          <p15:clr>
            <a:srgbClr val="A4A3A4"/>
          </p15:clr>
        </p15:guide>
        <p15:guide id="7" pos="7009" userDrawn="1">
          <p15:clr>
            <a:srgbClr val="A4A3A4"/>
          </p15:clr>
        </p15:guide>
        <p15:guide id="8" pos="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1B1B"/>
    <a:srgbClr val="AD1B2C"/>
    <a:srgbClr val="E4002B"/>
    <a:srgbClr val="E4BBBC"/>
    <a:srgbClr val="0EA44E"/>
    <a:srgbClr val="353635"/>
    <a:srgbClr val="FFEEFF"/>
    <a:srgbClr val="809699"/>
    <a:srgbClr val="EF3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84551"/>
  </p:normalViewPr>
  <p:slideViewPr>
    <p:cSldViewPr snapToGrid="0" snapToObjects="1">
      <p:cViewPr varScale="1">
        <p:scale>
          <a:sx n="89" d="100"/>
          <a:sy n="89" d="100"/>
        </p:scale>
        <p:origin x="508" y="52"/>
      </p:cViewPr>
      <p:guideLst>
        <p:guide orient="horz" pos="431"/>
        <p:guide pos="768"/>
        <p:guide pos="567"/>
        <p:guide pos="7105"/>
        <p:guide pos="3840"/>
        <p:guide pos="1064"/>
        <p:guide pos="7009"/>
        <p:guide pos="6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9598F-17D2-424F-A0CB-073B77B48532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B707-51E8-8B4D-A85A-26F701FE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5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48C2-9BB6-2746-B804-80E7D6E1D6D4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2152-C417-F14B-BA2A-B28B3861D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4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32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3212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121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040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061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0923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24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437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989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3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7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0030-0EA8-4DAD-B9A5-2342AF23B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2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16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0030-0EA8-4DAD-B9A5-2342AF23B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5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57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540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92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42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E4EF-FABC-4D86-876E-076E17BEA48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31B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363683"/>
            <a:ext cx="9466589" cy="1339522"/>
          </a:xfrm>
          <a:prstGeom prst="rect">
            <a:avLst/>
          </a:prstGeom>
        </p:spPr>
      </p:pic>
      <p:pic>
        <p:nvPicPr>
          <p:cNvPr id="7" name="Picture 2" descr="E:\Image\New folder\Rice\DSC00810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24871" t="897" r="55509" b="111"/>
          <a:stretch/>
        </p:blipFill>
        <p:spPr bwMode="auto">
          <a:xfrm>
            <a:off x="10104120" y="-7620"/>
            <a:ext cx="2087880" cy="6864395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 userDrawn="1"/>
        </p:nvSpPr>
        <p:spPr>
          <a:xfrm>
            <a:off x="9747146" y="-1225"/>
            <a:ext cx="356974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62566" y="1609345"/>
            <a:ext cx="10217151" cy="4551363"/>
          </a:xfrm>
        </p:spPr>
        <p:txBody>
          <a:bodyPr/>
          <a:lstStyle>
            <a:lvl1pPr>
              <a:defRPr sz="1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92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567" y="1669421"/>
            <a:ext cx="4821237" cy="43687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69421"/>
            <a:ext cx="4828117" cy="4368799"/>
          </a:xfrm>
        </p:spPr>
        <p:txBody>
          <a:bodyPr/>
          <a:lstStyle>
            <a:lvl1pPr>
              <a:defRPr sz="1900">
                <a:solidFill>
                  <a:srgbClr val="B31B1B"/>
                </a:solidFill>
              </a:defRPr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62567" y="6444477"/>
            <a:ext cx="2714954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371445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– 2 Column w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566" y="2476502"/>
            <a:ext cx="4821236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476502"/>
            <a:ext cx="4828117" cy="3619499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400"/>
            </a:lvl3pPr>
            <a:lvl4pPr>
              <a:defRPr sz="13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1062566" y="1676400"/>
            <a:ext cx="4821236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99200" y="1676400"/>
            <a:ext cx="4828117" cy="736600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36544" y="3244334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46F5D38-D130-4BA4-87D9-7CEDDF2B0AC4}" type="slidenum">
              <a:rPr lang="en-US" sz="1800" b="1" smtClean="0"/>
              <a:pPr/>
              <a:t>‹#›</a:t>
            </a:fld>
            <a:r>
              <a:rPr lang="en-US" sz="1800" b="1" dirty="0"/>
              <a:t>  SRI Bangladesh  July 2019</a:t>
            </a:r>
          </a:p>
        </p:txBody>
      </p:sp>
    </p:spTree>
    <p:extLst>
      <p:ext uri="{BB962C8B-B14F-4D97-AF65-F5344CB8AC3E}">
        <p14:creationId xmlns:p14="http://schemas.microsoft.com/office/powerpoint/2010/main" val="64300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17151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9" y="1948620"/>
            <a:ext cx="5035035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B31B1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09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White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13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062566" y="1682750"/>
            <a:ext cx="4821236" cy="43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99200" y="1682750"/>
            <a:ext cx="4828117" cy="43688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7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2567" y="6444477"/>
            <a:ext cx="236573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SRI Bangladesh  May 2019</a:t>
            </a:r>
          </a:p>
        </p:txBody>
      </p:sp>
    </p:spTree>
    <p:extLst>
      <p:ext uri="{BB962C8B-B14F-4D97-AF65-F5344CB8AC3E}">
        <p14:creationId xmlns:p14="http://schemas.microsoft.com/office/powerpoint/2010/main" val="216713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9934" y="6356351"/>
            <a:ext cx="10460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3"/>
            <a:ext cx="5351463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8" y="2032000"/>
            <a:ext cx="5351461" cy="38100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724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wLead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2567" y="1981200"/>
            <a:ext cx="5197525" cy="292100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62567" y="684214"/>
            <a:ext cx="5197525" cy="90963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None/>
              <a:defRPr sz="1400">
                <a:solidFill>
                  <a:srgbClr val="B31B1B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797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62567" y="6444477"/>
            <a:ext cx="2782410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289761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– w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0" r="36889"/>
          <a:stretch/>
        </p:blipFill>
        <p:spPr>
          <a:xfrm>
            <a:off x="10422591" y="0"/>
            <a:ext cx="17694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31B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0414000" y="0"/>
            <a:ext cx="342900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330609" y="2597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7" y="363683"/>
            <a:ext cx="9466589" cy="13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05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62566" y="6444477"/>
            <a:ext cx="277491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2965414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62567" y="6444477"/>
            <a:ext cx="2510192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July 2019</a:t>
            </a:r>
          </a:p>
        </p:txBody>
      </p:sp>
    </p:spTree>
    <p:extLst>
      <p:ext uri="{BB962C8B-B14F-4D97-AF65-F5344CB8AC3E}">
        <p14:creationId xmlns:p14="http://schemas.microsoft.com/office/powerpoint/2010/main" val="2678257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5" name="TextBox 4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62566" y="6444477"/>
            <a:ext cx="281988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3788036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3229-7278-4F23-9583-C171C3001EDC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B5B60-7A23-4688-9C4E-41840A2955B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extBox 6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25863" y="6091362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2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11254" y="1441450"/>
            <a:ext cx="10226124" cy="34734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600">
                <a:solidFill>
                  <a:srgbClr val="B31B1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80969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5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9934" y="6356351"/>
            <a:ext cx="104608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3"/>
            <a:ext cx="5351463" cy="733425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8" y="2032000"/>
            <a:ext cx="5351461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B31B1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5863" y="6223856"/>
            <a:ext cx="5938887" cy="6301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62567" y="6444477"/>
            <a:ext cx="2894836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‹#›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301832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oBullets -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17151" cy="914400"/>
          </a:xfrm>
        </p:spPr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62569" y="1948620"/>
            <a:ext cx="5035035" cy="3810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B31B1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6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31B1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6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Gray B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0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9918" y="2400300"/>
            <a:ext cx="4878917" cy="1701800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spcAft>
                <a:spcPts val="200"/>
              </a:spcAft>
              <a:buNone/>
              <a:defRPr sz="1200">
                <a:solidFill>
                  <a:srgbClr val="B31B1B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9" y="5454298"/>
            <a:ext cx="7637316" cy="1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1684764" y="2778488"/>
            <a:ext cx="6085416" cy="1298575"/>
          </a:xfrm>
        </p:spPr>
        <p:txBody>
          <a:bodyPr anchor="t">
            <a:normAutofit/>
          </a:bodyPr>
          <a:lstStyle>
            <a:lvl1pPr>
              <a:defRPr sz="3600">
                <a:solidFill>
                  <a:srgbClr val="B31B1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684764" y="4628875"/>
            <a:ext cx="6085416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B31B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9" y="509155"/>
            <a:ext cx="9466589" cy="13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0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6" y="1609091"/>
            <a:ext cx="10226124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899585" y="6444340"/>
            <a:ext cx="5553169" cy="268187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1FD7D614-8CFA-FA48-A827-2A2253F88F50}" type="slidenum">
              <a:rPr lang="en-US" sz="1050" b="1" smtClean="0">
                <a:solidFill>
                  <a:srgbClr val="B31B1B"/>
                </a:solidFill>
              </a:rPr>
              <a:t>‹#›</a:t>
            </a:fld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B31B1B"/>
                </a:solidFill>
              </a:rPr>
              <a:t>Dyson   |   College of Agriculture and Life Sciences   |   C</a:t>
            </a:r>
            <a:r>
              <a:rPr lang="en-US" sz="800" b="1" dirty="0">
                <a:solidFill>
                  <a:srgbClr val="B31B1B"/>
                </a:solidFill>
              </a:rPr>
              <a:t>ornell SC Johnson College</a:t>
            </a:r>
            <a:r>
              <a:rPr lang="en-US" sz="800" b="1" baseline="0" dirty="0">
                <a:solidFill>
                  <a:srgbClr val="B31B1B"/>
                </a:solidFill>
              </a:rPr>
              <a:t> of</a:t>
            </a:r>
            <a:r>
              <a:rPr lang="en-US" sz="800" b="1" dirty="0">
                <a:solidFill>
                  <a:srgbClr val="B31B1B"/>
                </a:solidFill>
              </a:rPr>
              <a:t> Business</a:t>
            </a:r>
            <a:r>
              <a:rPr lang="en-US" sz="800" b="1" baseline="0" dirty="0">
                <a:solidFill>
                  <a:srgbClr val="B31B1B"/>
                </a:solidFill>
              </a:rPr>
              <a:t> </a:t>
            </a:r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63" r:id="rId2"/>
    <p:sldLayoutId id="2147483666" r:id="rId3"/>
    <p:sldLayoutId id="2147483664" r:id="rId4"/>
    <p:sldLayoutId id="2147483701" r:id="rId5"/>
    <p:sldLayoutId id="2147483690" r:id="rId6"/>
    <p:sldLayoutId id="2147483661" r:id="rId7"/>
    <p:sldLayoutId id="2147483699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B31B1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B31B1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B31B1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B31B1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2567" y="684212"/>
            <a:ext cx="10226124" cy="915988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99585" y="6444340"/>
            <a:ext cx="5542779" cy="268188"/>
          </a:xfrm>
          <a:prstGeom prst="rect">
            <a:avLst/>
          </a:prstGeom>
          <a:solidFill>
            <a:srgbClr val="E4E4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7" y="1609091"/>
            <a:ext cx="10226125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53277" y="6356351"/>
            <a:ext cx="1037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B31B1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2567" y="6428275"/>
            <a:ext cx="463296" cy="253916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fld id="{70345428-DA33-F545-865B-00EB7D730DA9}" type="slidenum">
              <a:rPr lang="en-US" sz="1050" b="1" smtClean="0">
                <a:solidFill>
                  <a:srgbClr val="B31B1B"/>
                </a:solidFill>
              </a:rPr>
              <a:t>‹#›</a:t>
            </a:fld>
            <a:endParaRPr lang="en-US" sz="800" b="0" dirty="0">
              <a:solidFill>
                <a:srgbClr val="B31B1B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525864" y="6450744"/>
            <a:ext cx="8532537" cy="215444"/>
          </a:xfrm>
          <a:prstGeom prst="rect">
            <a:avLst/>
          </a:prstGeom>
          <a:noFill/>
        </p:spPr>
        <p:txBody>
          <a:bodyPr wrap="square" lIns="0" rIns="0" rtlCol="0" anchor="b" anchorCtr="0">
            <a:spAutoFit/>
          </a:bodyPr>
          <a:lstStyle/>
          <a:p>
            <a:r>
              <a:rPr lang="en-US" sz="800" b="1" baseline="0" dirty="0">
                <a:solidFill>
                  <a:srgbClr val="B31B1B"/>
                </a:solidFill>
              </a:rPr>
              <a:t>Dyson   |   College of Agriculture and Life Sciences   |   C</a:t>
            </a:r>
            <a:r>
              <a:rPr lang="en-US" sz="800" b="1" dirty="0">
                <a:solidFill>
                  <a:srgbClr val="B31B1B"/>
                </a:solidFill>
              </a:rPr>
              <a:t>ornell SC Johnson College</a:t>
            </a:r>
            <a:r>
              <a:rPr lang="en-US" sz="800" b="1" baseline="0" dirty="0">
                <a:solidFill>
                  <a:srgbClr val="B31B1B"/>
                </a:solidFill>
              </a:rPr>
              <a:t> of</a:t>
            </a:r>
            <a:r>
              <a:rPr lang="en-US" sz="800" b="1" dirty="0">
                <a:solidFill>
                  <a:srgbClr val="B31B1B"/>
                </a:solidFill>
              </a:rPr>
              <a:t> Business</a:t>
            </a:r>
            <a:r>
              <a:rPr lang="en-US" sz="800" b="1" baseline="0" dirty="0">
                <a:solidFill>
                  <a:srgbClr val="B31B1B"/>
                </a:solidFill>
              </a:rPr>
              <a:t> </a:t>
            </a:r>
            <a:endParaRPr lang="en-US" sz="800" b="0" dirty="0">
              <a:solidFill>
                <a:srgbClr val="B31B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5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683" r:id="rId3"/>
    <p:sldLayoutId id="2147483685" r:id="rId4"/>
    <p:sldLayoutId id="2147483702" r:id="rId5"/>
    <p:sldLayoutId id="2147483691" r:id="rId6"/>
    <p:sldLayoutId id="2147483688" r:id="rId7"/>
    <p:sldLayoutId id="2147483694" r:id="rId8"/>
    <p:sldLayoutId id="2147483703" r:id="rId9"/>
    <p:sldLayoutId id="2147483686" r:id="rId10"/>
    <p:sldLayoutId id="2147483705" r:id="rId11"/>
    <p:sldLayoutId id="2147483706" r:id="rId12"/>
    <p:sldLayoutId id="2147483709" r:id="rId13"/>
    <p:sldLayoutId id="2147483707" r:id="rId14"/>
    <p:sldLayoutId id="2147483708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B31B1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700"/>
        </a:spcBef>
        <a:spcAft>
          <a:spcPts val="500"/>
        </a:spcAft>
        <a:buClr>
          <a:srgbClr val="B31B1B"/>
        </a:buClr>
        <a:buFont typeface="Arial"/>
        <a:buChar char="•"/>
        <a:defRPr sz="1900" kern="1200">
          <a:solidFill>
            <a:srgbClr val="B31B1B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500"/>
        </a:spcAft>
        <a:buClr>
          <a:srgbClr val="809699"/>
        </a:buClr>
        <a:buFont typeface="Arial"/>
        <a:buChar char="–"/>
        <a:defRPr sz="1500" kern="1200">
          <a:solidFill>
            <a:srgbClr val="B31B1B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250"/>
        </a:spcBef>
        <a:spcAft>
          <a:spcPts val="500"/>
        </a:spcAft>
        <a:buClr>
          <a:srgbClr val="B31B1B"/>
        </a:buClr>
        <a:buFont typeface="Arial"/>
        <a:buChar char="•"/>
        <a:defRPr sz="1400" kern="1200">
          <a:solidFill>
            <a:srgbClr val="B31B1B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200"/>
        </a:spcBef>
        <a:spcAft>
          <a:spcPts val="500"/>
        </a:spcAft>
        <a:buClr>
          <a:srgbClr val="809699"/>
        </a:buClr>
        <a:buFont typeface="Arial"/>
        <a:buChar char="–"/>
        <a:defRPr sz="1300" kern="1200">
          <a:solidFill>
            <a:srgbClr val="B31B1B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50"/>
        </a:spcBef>
        <a:spcAft>
          <a:spcPts val="500"/>
        </a:spcAft>
        <a:buClr>
          <a:srgbClr val="B31B1B"/>
        </a:buClr>
        <a:buFont typeface="Arial"/>
        <a:buChar char="•"/>
        <a:defRPr sz="1200" kern="1200">
          <a:solidFill>
            <a:srgbClr val="B31B1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ri.ciifad.cornell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mailto:cbb2@cornell.edu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47" y="2312323"/>
            <a:ext cx="8894809" cy="1298575"/>
          </a:xfrm>
        </p:spPr>
        <p:txBody>
          <a:bodyPr>
            <a:noAutofit/>
          </a:bodyPr>
          <a:lstStyle/>
          <a:p>
            <a:r>
              <a:rPr lang="en-US" sz="2400" b="1" dirty="0"/>
              <a:t>Experimental Evidence on the System of Rice Intensification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246" y="4010309"/>
            <a:ext cx="8982635" cy="19512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1900" dirty="0"/>
              <a:t>Christopher B.  Barrett, </a:t>
            </a:r>
            <a:r>
              <a:rPr lang="en-US" sz="1900" dirty="0" err="1"/>
              <a:t>Asad</a:t>
            </a:r>
            <a:r>
              <a:rPr lang="en-US" sz="1900" dirty="0"/>
              <a:t> Islam, Abdul </a:t>
            </a:r>
            <a:r>
              <a:rPr lang="en-US" sz="1900" dirty="0" err="1"/>
              <a:t>Malek</a:t>
            </a:r>
            <a:r>
              <a:rPr lang="en-US" sz="1900" dirty="0"/>
              <a:t>, Deb </a:t>
            </a:r>
            <a:r>
              <a:rPr lang="en-US" sz="1900" dirty="0" err="1"/>
              <a:t>Pakrashi</a:t>
            </a:r>
            <a:r>
              <a:rPr lang="en-US" sz="1900" dirty="0"/>
              <a:t>, </a:t>
            </a:r>
            <a:r>
              <a:rPr lang="en-US" sz="1900" dirty="0" err="1"/>
              <a:t>Ummul</a:t>
            </a:r>
            <a:r>
              <a:rPr lang="en-US" sz="1900" dirty="0"/>
              <a:t> </a:t>
            </a:r>
            <a:r>
              <a:rPr lang="en-US" sz="1900" dirty="0" err="1"/>
              <a:t>Ruthbah</a:t>
            </a: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900" dirty="0"/>
              <a:t>Seminar at Stanford University Center on Food Security and the Environment </a:t>
            </a:r>
          </a:p>
          <a:p>
            <a:r>
              <a:rPr lang="en-US" sz="1900" dirty="0"/>
              <a:t>March 2, 2020</a:t>
            </a:r>
          </a:p>
        </p:txBody>
      </p:sp>
    </p:spTree>
    <p:extLst>
      <p:ext uri="{BB962C8B-B14F-4D97-AF65-F5344CB8AC3E}">
        <p14:creationId xmlns:p14="http://schemas.microsoft.com/office/powerpoint/2010/main" val="139023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43100" y="1035843"/>
            <a:ext cx="8229600" cy="42703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Alternate wetting and drying of rice fields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138100\Desktop\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362200"/>
            <a:ext cx="3733800" cy="2667000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2133600" y="518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it-IT" sz="2000" kern="0" dirty="0">
                <a:latin typeface="Times New Roman" pitchFamily="18" charset="0"/>
                <a:cs typeface="Times New Roman" pitchFamily="18" charset="0"/>
              </a:rPr>
              <a:t>Alternate wetting and drying </a:t>
            </a:r>
            <a:endParaRPr lang="en-US" sz="2000" kern="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781800" y="5181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it-IT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flooded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FSP (Rangpur)\Desktop\file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362201"/>
            <a:ext cx="3733800" cy="2619375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828800" y="-11784"/>
            <a:ext cx="8458200" cy="71596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SRI vs traditional methods: 6 key principles</a:t>
            </a:r>
            <a:r>
              <a:rPr lang="it-IT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kern="0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905000"/>
            <a:ext cx="4038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40386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4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828800" y="933564"/>
            <a:ext cx="8229600" cy="427038"/>
          </a:xfrm>
        </p:spPr>
        <p:txBody>
          <a:bodyPr>
            <a:normAutofit/>
          </a:bodyPr>
          <a:lstStyle/>
          <a:p>
            <a:pPr lvl="0"/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Regular mechanical w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eeding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Image\New folder\Rice\DSC00810.JPG"/>
          <p:cNvPicPr>
            <a:picLocks noChangeAspect="1" noChangeArrowheads="1"/>
          </p:cNvPicPr>
          <p:nvPr/>
        </p:nvPicPr>
        <p:blipFill>
          <a:blip r:embed="rId3" cstate="print"/>
          <a:srcRect r="20909"/>
          <a:stretch>
            <a:fillRect/>
          </a:stretch>
        </p:blipFill>
        <p:spPr bwMode="auto">
          <a:xfrm>
            <a:off x="2133600" y="2133600"/>
            <a:ext cx="3352800" cy="2762250"/>
          </a:xfrm>
          <a:prstGeom prst="rect">
            <a:avLst/>
          </a:prstGeom>
          <a:noFill/>
        </p:spPr>
      </p:pic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6600056" y="5081016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pesticides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2209800" y="5105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it-IT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weeding</a:t>
            </a: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FSP (Rangpur)\Desktop\file (3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2133600"/>
            <a:ext cx="3759200" cy="2743200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28800" y="-11784"/>
            <a:ext cx="8458200" cy="71596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SRI vs traditional methods: 6 key principles</a:t>
            </a:r>
            <a:r>
              <a:rPr lang="it-IT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kern="0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589988"/>
            <a:ext cx="4038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589988"/>
            <a:ext cx="40386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78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529" y="156953"/>
            <a:ext cx="7992888" cy="648072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+mn-lt"/>
                <a:ea typeface="Times New Roman" charset="0"/>
                <a:cs typeface="Times New Roman" charset="0"/>
              </a:rPr>
              <a:t>Multi-year RCT w/randomized saturation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4529" y="927573"/>
            <a:ext cx="10283753" cy="5760640"/>
          </a:xfrm>
        </p:spPr>
        <p:txBody>
          <a:bodyPr>
            <a:noAutofit/>
          </a:bodyPr>
          <a:lstStyle/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Partnered with BRAC to implement across five different districts of rural Bangladesh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Randomized invitations to one-day SRI training course (w/standardized video module) offered by BRAC to rice farmers in rural Bangladesh, following RS design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Follows BRAC standard SRI curriculum for SRI, ensuring external validity for BRAC.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Repeated training in randomly selected half of training villages in second year.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Baseline, midline,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endline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survey data collection at end of </a:t>
            </a:r>
            <a:r>
              <a:rPr lang="en-AU" sz="20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Boro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season along with direct observation of rice plots early in </a:t>
            </a:r>
            <a:r>
              <a:rPr lang="en-AU" sz="2000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Boro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season to establish compliance with SRI principles as trained.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Key outcomes: 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Adoption of SRI; rice yields, costs, profits; household well-being indicators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1661" y="524271"/>
            <a:ext cx="6939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cs typeface="Times New Roman" panose="02020603050405020304" pitchFamily="18" charset="0"/>
              </a:rPr>
              <a:t>Experimental Design w/BRAC in rural Bangladesh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111893" y="1382157"/>
            <a:ext cx="3548908" cy="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60801" y="1388089"/>
            <a:ext cx="0" cy="39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2374" y="1784133"/>
            <a:ext cx="298740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120 training villages</a:t>
            </a:r>
          </a:p>
          <a:p>
            <a:r>
              <a:rPr lang="en-AU" dirty="0">
                <a:cs typeface="Times New Roman" panose="02020603050405020304" pitchFamily="18" charset="0"/>
              </a:rPr>
              <a:t>w/randomized saturation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111893" y="1382286"/>
            <a:ext cx="1" cy="376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87705" y="1807493"/>
            <a:ext cx="205828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62 control villages</a:t>
            </a:r>
          </a:p>
          <a:p>
            <a:pPr algn="ctr"/>
            <a:r>
              <a:rPr lang="en-AU" dirty="0">
                <a:cs typeface="Times New Roman" panose="02020603050405020304" pitchFamily="18" charset="0"/>
              </a:rPr>
              <a:t>1,856 farmers (C)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27223" y="2422961"/>
            <a:ext cx="1484668" cy="84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11891" y="2437557"/>
            <a:ext cx="1068895" cy="828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37354" y="3273737"/>
            <a:ext cx="3271377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T2: 60 villages </a:t>
            </a:r>
          </a:p>
          <a:p>
            <a:r>
              <a:rPr lang="en-AU" dirty="0">
                <a:cs typeface="Times New Roman" panose="02020603050405020304" pitchFamily="18" charset="0"/>
              </a:rPr>
              <a:t>Two years of training</a:t>
            </a:r>
          </a:p>
          <a:p>
            <a:r>
              <a:rPr lang="en-AU" dirty="0">
                <a:cs typeface="Times New Roman" panose="02020603050405020304" pitchFamily="18" charset="0"/>
              </a:rPr>
              <a:t>1,166 repeat trained (T2)</a:t>
            </a:r>
          </a:p>
          <a:p>
            <a:r>
              <a:rPr lang="en-AU" dirty="0">
                <a:cs typeface="Times New Roman" panose="02020603050405020304" pitchFamily="18" charset="0"/>
              </a:rPr>
              <a:t>659 farmers untrained (U2)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79889" y="3278987"/>
            <a:ext cx="3271377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cs typeface="Times New Roman" panose="02020603050405020304" pitchFamily="18" charset="0"/>
              </a:rPr>
              <a:t>T1: 60 villages</a:t>
            </a:r>
          </a:p>
          <a:p>
            <a:r>
              <a:rPr lang="en-AU" dirty="0">
                <a:cs typeface="Times New Roman" panose="02020603050405020304" pitchFamily="18" charset="0"/>
              </a:rPr>
              <a:t>Only one year of training</a:t>
            </a:r>
          </a:p>
          <a:p>
            <a:r>
              <a:rPr lang="en-AU" dirty="0">
                <a:cs typeface="Times New Roman" panose="02020603050405020304" pitchFamily="18" charset="0"/>
              </a:rPr>
              <a:t>1,060 farmers trained (T1)</a:t>
            </a:r>
          </a:p>
          <a:p>
            <a:r>
              <a:rPr lang="en-AU" dirty="0">
                <a:cs typeface="Times New Roman" panose="02020603050405020304" pitchFamily="18" charset="0"/>
              </a:rPr>
              <a:t>745 farmers untrained (U1)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663952" y="931186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/>
          <p:cNvSpPr txBox="1">
            <a:spLocks/>
          </p:cNvSpPr>
          <p:nvPr/>
        </p:nvSpPr>
        <p:spPr>
          <a:xfrm>
            <a:off x="1579889" y="4637790"/>
            <a:ext cx="7602106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30-40 farmers surveyed in each village. Number invited to training varied randomly by village between 10 and 30.</a:t>
            </a: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2,226 farmers trained, 1,404 untrained in training villages, 1,856 pure controls. Baseline (</a:t>
            </a:r>
            <a:r>
              <a:rPr lang="en-US" sz="1800" dirty="0" err="1">
                <a:cs typeface="Times New Roman" panose="02020603050405020304" pitchFamily="18" charset="0"/>
              </a:rPr>
              <a:t>endline</a:t>
            </a:r>
            <a:r>
              <a:rPr lang="en-US" sz="1800" dirty="0">
                <a:cs typeface="Times New Roman" panose="02020603050405020304" pitchFamily="18" charset="0"/>
              </a:rPr>
              <a:t>) sample = 5,486 (4,126) </a:t>
            </a:r>
          </a:p>
          <a:p>
            <a:pPr marL="117475" indent="-117475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cs typeface="Times New Roman" panose="02020603050405020304" pitchFamily="18" charset="0"/>
              </a:rPr>
              <a:t>No differential attrition across treatment arms. </a:t>
            </a:r>
          </a:p>
        </p:txBody>
      </p:sp>
      <p:pic>
        <p:nvPicPr>
          <p:cNvPr id="29" name="image3.png" descr="C:\Users\Debayan Pakrashi\Desktop\SRI Impact paper\Final cost-benefit\Final Regressions\fig_final.tif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737601" y="3205954"/>
            <a:ext cx="3080474" cy="2096174"/>
          </a:xfrm>
          <a:prstGeom prst="rect">
            <a:avLst/>
          </a:prstGeom>
          <a:ln/>
        </p:spPr>
      </p:pic>
      <p:sp>
        <p:nvSpPr>
          <p:cNvPr id="14" name="TextBox 13"/>
          <p:cNvSpPr txBox="1"/>
          <p:nvPr/>
        </p:nvSpPr>
        <p:spPr>
          <a:xfrm>
            <a:off x="8942752" y="2896799"/>
            <a:ext cx="308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Randomized saturation </a:t>
            </a:r>
          </a:p>
        </p:txBody>
      </p:sp>
    </p:spTree>
    <p:extLst>
      <p:ext uri="{BB962C8B-B14F-4D97-AF65-F5344CB8AC3E}">
        <p14:creationId xmlns:p14="http://schemas.microsoft.com/office/powerpoint/2010/main" val="389882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512" y="116632"/>
            <a:ext cx="8158696" cy="720080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+mn-lt"/>
                <a:ea typeface="Times New Roman" charset="0"/>
                <a:cs typeface="Times New Roman" charset="0"/>
              </a:rPr>
              <a:t>Sample and Data</a:t>
            </a:r>
            <a:br>
              <a:rPr lang="en-GB" sz="3200" b="1" dirty="0">
                <a:latin typeface="+mn-lt"/>
                <a:ea typeface="Times New Roman" charset="0"/>
                <a:cs typeface="Times New Roman" charset="0"/>
              </a:rPr>
            </a:br>
            <a:br>
              <a:rPr lang="en-GB" sz="3200" b="1" dirty="0">
                <a:latin typeface="+mn-lt"/>
                <a:ea typeface="Times New Roman" charset="0"/>
                <a:cs typeface="Times New Roman" charset="0"/>
              </a:rPr>
            </a:br>
            <a:endParaRPr lang="en-AU" sz="3200" b="1" dirty="0"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3511" y="4728811"/>
            <a:ext cx="8143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Large sample, across multiple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Easily meets balance tests in all dimensions … design well implemented.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Attrition around 10% per annum, w/some variation across treatment arms.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But no evidence that treatment differentially predicts attrition.</a:t>
            </a:r>
            <a:endParaRPr lang="en-AU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18577"/>
              </p:ext>
            </p:extLst>
          </p:nvPr>
        </p:nvGraphicFramePr>
        <p:xfrm>
          <a:off x="1703511" y="1191019"/>
          <a:ext cx="7816491" cy="328296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16264">
                  <a:extLst>
                    <a:ext uri="{9D8B030D-6E8A-4147-A177-3AD203B41FA5}">
                      <a16:colId xmlns:a16="http://schemas.microsoft.com/office/drawing/2014/main" val="1666209015"/>
                    </a:ext>
                  </a:extLst>
                </a:gridCol>
                <a:gridCol w="968987">
                  <a:extLst>
                    <a:ext uri="{9D8B030D-6E8A-4147-A177-3AD203B41FA5}">
                      <a16:colId xmlns:a16="http://schemas.microsoft.com/office/drawing/2014/main" val="234570963"/>
                    </a:ext>
                  </a:extLst>
                </a:gridCol>
                <a:gridCol w="1104644">
                  <a:extLst>
                    <a:ext uri="{9D8B030D-6E8A-4147-A177-3AD203B41FA5}">
                      <a16:colId xmlns:a16="http://schemas.microsoft.com/office/drawing/2014/main" val="1125706300"/>
                    </a:ext>
                  </a:extLst>
                </a:gridCol>
                <a:gridCol w="1563298">
                  <a:extLst>
                    <a:ext uri="{9D8B030D-6E8A-4147-A177-3AD203B41FA5}">
                      <a16:colId xmlns:a16="http://schemas.microsoft.com/office/drawing/2014/main" val="2773983576"/>
                    </a:ext>
                  </a:extLst>
                </a:gridCol>
                <a:gridCol w="1563298">
                  <a:extLst>
                    <a:ext uri="{9D8B030D-6E8A-4147-A177-3AD203B41FA5}">
                      <a16:colId xmlns:a16="http://schemas.microsoft.com/office/drawing/2014/main" val="2974549441"/>
                    </a:ext>
                  </a:extLst>
                </a:gridCol>
              </a:tblGrid>
              <a:tr h="924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Treatment status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No. of Villages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baseline farmers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midline (2014-15) farmers 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r>
                        <a:rPr lang="en-US" sz="1600" dirty="0" err="1">
                          <a:effectLst/>
                        </a:rPr>
                        <a:t>endline</a:t>
                      </a:r>
                      <a:r>
                        <a:rPr lang="en-US" sz="1600" dirty="0">
                          <a:effectLst/>
                        </a:rPr>
                        <a:t> (2015-16) farmers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786556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Control (C)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62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1856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1663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1459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60507208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 year training villages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 dirty="0">
                          <a:effectLst/>
                        </a:rPr>
                        <a:t>60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1805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1646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1313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309799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Trained farmers (T1)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1060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993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806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885907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Untrained farmers (U1)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745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653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507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669045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2 year training villages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60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1825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 dirty="0">
                          <a:effectLst/>
                        </a:rPr>
                        <a:t>1625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u="sng">
                          <a:effectLst/>
                        </a:rPr>
                        <a:t>1354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057090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Trained farmers (T2)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1166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1051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892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30401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     Untrained farmers (U2)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659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574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462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299875"/>
                  </a:ext>
                </a:extLst>
              </a:tr>
              <a:tr h="29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182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5486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4934</a:t>
                      </a:r>
                      <a:endParaRPr lang="en-AU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4126</a:t>
                      </a:r>
                      <a:endParaRPr lang="en-A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363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1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7679" y="553336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a typeface="Times New Roman" charset="0"/>
                <a:cs typeface="Times New Roman" charset="0"/>
              </a:rPr>
              <a:t>Baseline characteristics of farmers by treatment status</a:t>
            </a:r>
            <a:r>
              <a:rPr lang="en-AU" sz="1400" dirty="0"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66169" y="622382"/>
            <a:ext cx="26960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r>
              <a:rPr lang="en-US" sz="1400" b="1" u="sng" dirty="0">
                <a:ea typeface="Times New Roman" charset="0"/>
                <a:cs typeface="Times New Roman" charset="0"/>
              </a:rPr>
              <a:t>p-values from  joint nulls</a:t>
            </a: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r>
              <a:rPr lang="en-US" sz="1400" dirty="0">
                <a:ea typeface="Times New Roman" charset="0"/>
                <a:cs typeface="Times New Roman" charset="0"/>
              </a:rPr>
              <a:t>	0.59</a:t>
            </a: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r>
              <a:rPr lang="en-US" sz="1400" dirty="0">
                <a:ea typeface="Times New Roman" charset="0"/>
                <a:cs typeface="Times New Roman" charset="0"/>
              </a:rPr>
              <a:t>	0.63</a:t>
            </a: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r>
              <a:rPr lang="en-US" sz="1400" dirty="0">
                <a:ea typeface="Times New Roman" charset="0"/>
                <a:cs typeface="Times New Roman" charset="0"/>
              </a:rPr>
              <a:t>	0.89</a:t>
            </a: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endParaRPr lang="en-US" sz="1400" dirty="0">
              <a:ea typeface="Times New Roman" charset="0"/>
              <a:cs typeface="Times New Roman" charset="0"/>
            </a:endParaRPr>
          </a:p>
          <a:p>
            <a:r>
              <a:rPr lang="en-US" sz="1400" dirty="0">
                <a:ea typeface="Times New Roman" charset="0"/>
                <a:cs typeface="Times New Roman" charset="0"/>
              </a:rPr>
              <a:t>	0.42 </a:t>
            </a:r>
            <a:endParaRPr lang="en-AU" sz="1400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739772"/>
              </p:ext>
            </p:extLst>
          </p:nvPr>
        </p:nvGraphicFramePr>
        <p:xfrm>
          <a:off x="2207679" y="861112"/>
          <a:ext cx="7416824" cy="50168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0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Panel A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Treat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Control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p-value </a:t>
                      </a:r>
                      <a:endParaRPr lang="en-AU" sz="12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Household Characteristics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Mean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Std.dev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Mean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Std.dev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Average Age of the household (above 15 years)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36.75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0.13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36.43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0.18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Average Education of the adult member of household (years)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4.31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0.04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4.34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0.06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Farm size (cultivable) last </a:t>
                      </a:r>
                      <a:r>
                        <a:rPr lang="en-US" sz="12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Boro</a:t>
                      </a: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season (in decimals)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163.46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2.66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165.93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2.94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0.57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Household size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5.13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0.03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5.19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0.05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0.25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Maximum education by any household member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8.51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0.06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8.66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0.09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Yield (kg/decimal)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22.28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4.84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22.44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5.50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0.12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Total cost of production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430.26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250.44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422.64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224.44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0.10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Estimated profit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440.12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255.93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445.42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341.81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0.34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No. of observations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3630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1856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05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8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Treatment Villages Only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5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Panel B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Treated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Untreated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p-value </a:t>
                      </a:r>
                      <a:endParaRPr lang="en-AU" sz="12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6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Household Characteristics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Mean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Std.dev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Mean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Std.dev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Average Age of the household (above 15 years)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36.82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0.16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36.69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0.21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0.61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Average Education of the adult member of household (years) 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4.34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0.05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4.29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0.59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Farm size (cultivable) last Boro season (in decimals)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161.47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2.99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166.40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4.97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0.37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Household size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5.11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5.19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0.05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0.25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Maximum education by any household member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8.54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8.52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0.10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0.85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3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Yield (kg/decimal)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22.35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4.88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22.17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4.78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0.13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0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Total cost of production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427.63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242.69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434.77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263.54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0.23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0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Estimated profit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441.22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255.92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438.23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256.42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0.62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433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No. of observations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2226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1404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2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0273" marR="20273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99476" y="3011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cs typeface="Times New Roman" panose="02020603050405020304" pitchFamily="18" charset="0"/>
              </a:rPr>
              <a:t>Balance between Treatment and Control</a:t>
            </a:r>
            <a:endParaRPr lang="en-A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3588" y="614982"/>
            <a:ext cx="77048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ea typeface="Times New Roman" charset="0"/>
                <a:cs typeface="Times New Roman" charset="0"/>
              </a:rPr>
              <a:t>Characteristics of trained farmers by number of treatment rounds</a:t>
            </a:r>
            <a:r>
              <a:rPr lang="en-AU" sz="1400" dirty="0">
                <a:ea typeface="Times New Roman" charset="0"/>
                <a:cs typeface="Times New Roman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80948"/>
              </p:ext>
            </p:extLst>
          </p:nvPr>
        </p:nvGraphicFramePr>
        <p:xfrm>
          <a:off x="2216583" y="946358"/>
          <a:ext cx="7578869" cy="47674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9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Treatment Villages Only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Variables of Interest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One-time </a:t>
                      </a:r>
                      <a:endParaRPr lang="en-AU" sz="1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Training Village </a:t>
                      </a:r>
                      <a:endParaRPr lang="en-AU" sz="1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(T1)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Two-time</a:t>
                      </a:r>
                      <a:endParaRPr lang="en-AU" sz="1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Training Village </a:t>
                      </a:r>
                      <a:endParaRPr lang="en-AU" sz="1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(T2)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p-value</a:t>
                      </a:r>
                      <a:endParaRPr lang="en-AU" sz="1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Panel A; Household Characteristics (Baseline)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Mean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Std.dev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Mean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Std.dev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7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Average Age of the household (above 15 years)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36.44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0.24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36.97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0.23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0.11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8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Average Education of the adult members (years) 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4.34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0.08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4.30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0.72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Farm size (cultivable) last </a:t>
                      </a:r>
                      <a:r>
                        <a:rPr lang="en-US" sz="14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Boro</a:t>
                      </a: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season (in decimals)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167.66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4.61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164.61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4.67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0.64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Household size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5.23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0.06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5.08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0.06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0.09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4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Maximum education by any household member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8.64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0.12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8.45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0.11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0.21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4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No. of Observations (farmers)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928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1003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Panel B: Yield, Cost and Profit (Baseline)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9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Yield (kg/decimal)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22.42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4.69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22.28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5.05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0.30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9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Total cost of production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425.06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239.55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430.06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245.64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0.47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Estimated profit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445.38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256.77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437.31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255.11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6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Panel C: Yield, Cost and Profit (Midline)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SRI Adoption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49.72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50.01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49.19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50.00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0.72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Yield (kg/decimal)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26.28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7.43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26.06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6.87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0.29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Total cost of production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315.71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112.61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310.89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111.75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0.14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Estimated profit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526.93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243.37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530.63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236.78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0.60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99476" y="3011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>
                <a:cs typeface="Times New Roman" panose="02020603050405020304" pitchFamily="18" charset="0"/>
              </a:rPr>
              <a:t>Balance between Treatment and Control</a:t>
            </a:r>
            <a:endParaRPr lang="en-A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9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3393" y="188744"/>
            <a:ext cx="8598583" cy="720080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Core empirical strategy: </a:t>
            </a:r>
            <a:r>
              <a:rPr lang="en-AU" sz="3200" b="1" dirty="0" err="1">
                <a:latin typeface="+mn-lt"/>
                <a:cs typeface="Times New Roman" panose="02020603050405020304" pitchFamily="18" charset="0"/>
              </a:rPr>
              <a:t>hh</a:t>
            </a:r>
            <a:r>
              <a:rPr lang="en-AU" sz="3200" b="1" dirty="0">
                <a:latin typeface="+mn-lt"/>
                <a:cs typeface="Times New Roman" panose="02020603050405020304" pitchFamily="18" charset="0"/>
              </a:rPr>
              <a:t>-level ANCOVA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233393" y="1023663"/>
                <a:ext cx="8529171" cy="5233702"/>
              </a:xfrm>
            </p:spPr>
            <p:txBody>
              <a:bodyPr>
                <a:normAutofit fontScale="40000" lnSpcReduction="20000"/>
              </a:bodyPr>
              <a:lstStyle/>
              <a:p>
                <a:pPr marL="227013" indent="-227013" algn="l">
                  <a:buFont typeface="Wingdings" panose="05000000000000000000" pitchFamily="2" charset="2"/>
                  <a:buChar char="§"/>
                </a:pPr>
                <a:r>
                  <a:rPr lang="en-AU" sz="5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ITT effects on adoption, yields, and profits:</a:t>
                </a:r>
              </a:p>
              <a:p>
                <a:pPr marL="685800" indent="-685800" algn="l">
                  <a:buFont typeface="Wingdings" panose="05000000000000000000" pitchFamily="2" charset="2"/>
                  <a:buChar char="§"/>
                </a:pPr>
                <a:endParaRPr lang="en-AU" sz="5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𝑝𝑜𝑠𝑡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AU" sz="4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sub>
                          </m:s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𝛱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AU" sz="4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AU" sz="4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AU" sz="42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685800" indent="-685800" algn="l">
                  <a:buFont typeface="Wingdings" charset="2"/>
                  <a:buChar char="§"/>
                </a:pPr>
                <a:endParaRPr lang="en-AU" sz="5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lvl="1" algn="l"/>
                <a:r>
                  <a:rPr lang="en-AU" sz="4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Estimate ITT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AU" sz="4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using binary treatment dummies and then again using continuous treatment intensities</a:t>
                </a:r>
              </a:p>
              <a:p>
                <a:pPr marL="1143000" lvl="1" indent="-685800" algn="l">
                  <a:buFont typeface="Wingdings" panose="05000000000000000000" pitchFamily="2" charset="2"/>
                  <a:buChar char="§"/>
                </a:pPr>
                <a:endParaRPr lang="en-AU" sz="4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1143000" lvl="1" indent="-685800" algn="l">
                  <a:buFont typeface="Wingdings" panose="05000000000000000000" pitchFamily="2" charset="2"/>
                  <a:buChar char="§"/>
                </a:pPr>
                <a:endParaRPr lang="en-AU" sz="4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227013" indent="-227013" algn="l">
                  <a:buFont typeface="Wingdings" panose="05000000000000000000" pitchFamily="2" charset="2"/>
                  <a:buChar char="§"/>
                </a:pPr>
                <a:r>
                  <a:rPr lang="en-AU" sz="50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LATE effects of SRI adoption on yields, costs, profits, well-being:</a:t>
                </a:r>
              </a:p>
              <a:p>
                <a:pPr lvl="1" algn="l"/>
                <a:r>
                  <a:rPr lang="en-AU" sz="51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IV w/ITT estimate of adoption:</a:t>
                </a:r>
              </a:p>
              <a:p>
                <a:pPr algn="l"/>
                <a:endParaRPr lang="en-AU" sz="4500" i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sz="4200" dirty="0">
                    <a:solidFill>
                      <a:schemeClr val="tx1"/>
                    </a:solidFill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𝑏𝑎𝑠𝑒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4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4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AU" sz="4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AU" sz="4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AU" sz="42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algn="l"/>
                <a:endParaRPr lang="en-AU" sz="4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l"/>
                <a:r>
                  <a:rPr lang="en-AU" sz="4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Robustness checks with plot difference-in-differences estimator confirm core results</a:t>
                </a: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233393" y="1023663"/>
                <a:ext cx="8529171" cy="5233702"/>
              </a:xfrm>
              <a:blipFill>
                <a:blip r:embed="rId3"/>
                <a:stretch>
                  <a:fillRect l="-1716" t="-1748" r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07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7843" y="978299"/>
            <a:ext cx="10764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SRI training has positive and significant adoption effects across the board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Strong social spillover effects on untreated farmers in training villages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ITT effects on </a:t>
            </a:r>
            <a:r>
              <a:rPr lang="en-US" b="1" u="sng" dirty="0">
                <a:cs typeface="Times New Roman" panose="02020603050405020304" pitchFamily="18" charset="0"/>
              </a:rPr>
              <a:t>adoption</a:t>
            </a:r>
            <a:r>
              <a:rPr lang="en-US" dirty="0">
                <a:cs typeface="Times New Roman" panose="02020603050405020304" pitchFamily="18" charset="0"/>
              </a:rPr>
              <a:t> increasing in intensity of exposure (C&lt;U1&lt;U2&lt;T1&lt;T2)</a:t>
            </a:r>
          </a:p>
          <a:p>
            <a:pPr marL="342900" indent="-342900">
              <a:buAutoNum type="arabicPeriod"/>
            </a:pPr>
            <a:r>
              <a:rPr lang="en-US" dirty="0">
                <a:cs typeface="Times New Roman" panose="02020603050405020304" pitchFamily="18" charset="0"/>
              </a:rPr>
              <a:t>ITT effects on </a:t>
            </a:r>
            <a:r>
              <a:rPr lang="en-US" b="1" u="sng" dirty="0">
                <a:cs typeface="Times New Roman" panose="02020603050405020304" pitchFamily="18" charset="0"/>
              </a:rPr>
              <a:t>outcomes</a:t>
            </a:r>
            <a:r>
              <a:rPr lang="en-US" dirty="0">
                <a:cs typeface="Times New Roman" panose="02020603050405020304" pitchFamily="18" charset="0"/>
              </a:rPr>
              <a:t> statistically indistinguishable among treatment arms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99308"/>
              </p:ext>
            </p:extLst>
          </p:nvPr>
        </p:nvGraphicFramePr>
        <p:xfrm>
          <a:off x="1100392" y="2178628"/>
          <a:ext cx="9306799" cy="332058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36196">
                  <a:extLst>
                    <a:ext uri="{9D8B030D-6E8A-4147-A177-3AD203B41FA5}">
                      <a16:colId xmlns:a16="http://schemas.microsoft.com/office/drawing/2014/main" val="3744790750"/>
                    </a:ext>
                  </a:extLst>
                </a:gridCol>
                <a:gridCol w="1166071">
                  <a:extLst>
                    <a:ext uri="{9D8B030D-6E8A-4147-A177-3AD203B41FA5}">
                      <a16:colId xmlns:a16="http://schemas.microsoft.com/office/drawing/2014/main" val="2063587244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820980873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151742696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717277356"/>
                    </a:ext>
                  </a:extLst>
                </a:gridCol>
                <a:gridCol w="1551133">
                  <a:extLst>
                    <a:ext uri="{9D8B030D-6E8A-4147-A177-3AD203B41FA5}">
                      <a16:colId xmlns:a16="http://schemas.microsoft.com/office/drawing/2014/main" val="3483107822"/>
                    </a:ext>
                  </a:extLst>
                </a:gridCol>
              </a:tblGrid>
              <a:tr h="2618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39333"/>
                  </a:ext>
                </a:extLst>
              </a:tr>
              <a:tr h="4362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% SRI Adoption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Yield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Revenue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Total   cost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Profit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296518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09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One-time untreated (U1)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8.608***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0.180***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0.210***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0.111*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0.386***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957118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One-time treated (T1)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31.296***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0.174***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0.204***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0.146**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0.403***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19936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untreated (U2)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8.625***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0.203***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0.234***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0.167***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0.462***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765174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Two-time treated (T2)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42.047***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0.226***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0.249***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0.184***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0.482***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884128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Baseline outcome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+mn-lt"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0.260***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0.249***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0.076*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0.362***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9184637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Observations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10,286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8,626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8,626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02045123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1148204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p-value (U1-T1)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465455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(U1-U2)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0.66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10312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(T1-T2)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220184"/>
                  </a:ext>
                </a:extLst>
              </a:tr>
              <a:tr h="2181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 (U2-T2)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b="1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53029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8947554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 err="1">
                <a:latin typeface="+mn-lt"/>
                <a:cs typeface="Times New Roman" panose="02020603050405020304" pitchFamily="18" charset="0"/>
              </a:rPr>
              <a:t>Endline</a:t>
            </a:r>
            <a:r>
              <a:rPr lang="en-AU" sz="3200" b="1" dirty="0">
                <a:latin typeface="+mn-lt"/>
                <a:cs typeface="Times New Roman" panose="02020603050405020304" pitchFamily="18" charset="0"/>
              </a:rPr>
              <a:t> ITT estimates by treatment category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392" y="5657875"/>
            <a:ext cx="1076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Results qualitatively identical using continuous treatment intensity and w/plot-level diff-in-diff.</a:t>
            </a:r>
          </a:p>
        </p:txBody>
      </p:sp>
    </p:spTree>
    <p:extLst>
      <p:ext uri="{BB962C8B-B14F-4D97-AF65-F5344CB8AC3E}">
        <p14:creationId xmlns:p14="http://schemas.microsoft.com/office/powerpoint/2010/main" val="26562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23593" y="3015734"/>
            <a:ext cx="188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1233393" y="818946"/>
            <a:ext cx="10499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ITT treatment intensity effect emerges &gt; median (0.6) saturation 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Entirely saturation effects among trainees in once-trained villages … more saturated one-shot training impact </a:t>
            </a:r>
            <a:r>
              <a:rPr lang="en-US" sz="2400" dirty="0" err="1">
                <a:cs typeface="Times New Roman" panose="02020603050405020304" pitchFamily="18" charset="0"/>
              </a:rPr>
              <a:t>equiv</a:t>
            </a:r>
            <a:r>
              <a:rPr lang="en-US" sz="2400" dirty="0">
                <a:cs typeface="Times New Roman" panose="02020603050405020304" pitchFamily="18" charset="0"/>
              </a:rPr>
              <a:t> to less saturated repeated training.</a:t>
            </a:r>
          </a:p>
          <a:p>
            <a:endParaRPr lang="en-US" sz="2400" dirty="0">
              <a:cs typeface="Times New Roman" panose="02020603050405020304" pitchFamily="18" charset="0"/>
            </a:endParaRPr>
          </a:p>
          <a:p>
            <a:r>
              <a:rPr lang="en-US" sz="2400" dirty="0">
                <a:cs typeface="Times New Roman" panose="02020603050405020304" pitchFamily="18" charset="0"/>
              </a:rPr>
              <a:t>More consistent with social conformity than w/social learning effects.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74951"/>
              </p:ext>
            </p:extLst>
          </p:nvPr>
        </p:nvGraphicFramePr>
        <p:xfrm>
          <a:off x="6636470" y="2782828"/>
          <a:ext cx="3965019" cy="37547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2773">
                  <a:extLst>
                    <a:ext uri="{9D8B030D-6E8A-4147-A177-3AD203B41FA5}">
                      <a16:colId xmlns:a16="http://schemas.microsoft.com/office/drawing/2014/main" val="2485908942"/>
                    </a:ext>
                  </a:extLst>
                </a:gridCol>
                <a:gridCol w="1322246">
                  <a:extLst>
                    <a:ext uri="{9D8B030D-6E8A-4147-A177-3AD203B41FA5}">
                      <a16:colId xmlns:a16="http://schemas.microsoft.com/office/drawing/2014/main" val="3429548097"/>
                    </a:ext>
                  </a:extLst>
                </a:gridCol>
              </a:tblGrid>
              <a:tr h="5818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ITT Treatment Intensities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% SRI Adoption</a:t>
                      </a:r>
                      <a:endParaRPr lang="en-US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3029991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620177"/>
                  </a:ext>
                </a:extLst>
              </a:tr>
              <a:tr h="3879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One-time untreated (U1F)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14.942***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209928888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U1F x &gt; 70%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</a:rPr>
                        <a:t>4.226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1757799743"/>
                  </a:ext>
                </a:extLst>
              </a:tr>
              <a:tr h="3879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One-time treated (T1F)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49.383***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2721128617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T1F  x &gt; 70%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B31B1B"/>
                          </a:solidFill>
                          <a:effectLst/>
                        </a:rPr>
                        <a:t>25.145***</a:t>
                      </a:r>
                      <a:endParaRPr lang="en-US" sz="1100" dirty="0">
                        <a:solidFill>
                          <a:srgbClr val="B31B1B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1806147760"/>
                  </a:ext>
                </a:extLst>
              </a:tr>
              <a:tr h="3879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Two-time untreated (U2F)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12.983**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1299208176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rgbClr val="AD1B2C"/>
                          </a:solidFill>
                          <a:effectLst/>
                        </a:rPr>
                        <a:t>U2F  x &gt; 70%</a:t>
                      </a:r>
                      <a:endParaRPr lang="en-US" sz="1100" b="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0" dirty="0">
                          <a:solidFill>
                            <a:srgbClr val="000000"/>
                          </a:solidFill>
                          <a:effectLst/>
                        </a:rPr>
                        <a:t>12.329</a:t>
                      </a:r>
                      <a:endParaRPr lang="en-US" sz="11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2995172566"/>
                  </a:ext>
                </a:extLst>
              </a:tr>
              <a:tr h="3879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Two-time treated (T2F)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73.278***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1677888483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T2F  x &gt; 70%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rgbClr val="000000"/>
                          </a:solidFill>
                          <a:effectLst/>
                        </a:rPr>
                        <a:t>-12.320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/>
                </a:tc>
                <a:extLst>
                  <a:ext uri="{0D108BD9-81ED-4DB2-BD59-A6C34878D82A}">
                    <a16:rowId xmlns:a16="http://schemas.microsoft.com/office/drawing/2014/main" val="3346274494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833952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Observations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10,286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4392512"/>
                  </a:ext>
                </a:extLst>
              </a:tr>
              <a:tr h="2026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Adjusted R</a:t>
                      </a:r>
                      <a:r>
                        <a:rPr lang="en-US" sz="1000" baseline="300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effectLst/>
                        </a:rPr>
                        <a:t>0.232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636" marR="65636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25248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233393" y="188744"/>
            <a:ext cx="8012921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Nonlinear exposure intensity effects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C8B9E-1310-4E4B-A1D8-54284BC0F9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105990"/>
            <a:ext cx="4791075" cy="329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65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035" y="717548"/>
            <a:ext cx="7360024" cy="5336990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System of Rice Intensification(SRI) began in 1980s Madagascar.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Now diffused to &gt;50 countries. 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Shows big (30-80% yield/profit) gains in observational data.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But diffusion remains limited within countries and </a:t>
            </a:r>
            <a:r>
              <a:rPr lang="en-A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surprisingly high (often 15-40%). 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Gains also remain hotly disputed within rice science community (e.g., “Curiosity, Nonsense Non-science and SRI” or “Agronomic UFOs” both published in </a:t>
            </a:r>
            <a:r>
              <a:rPr lang="en-AU" sz="2000" i="1" dirty="0">
                <a:solidFill>
                  <a:schemeClr val="tx1"/>
                </a:solidFill>
                <a:cs typeface="Times New Roman" panose="02020603050405020304" pitchFamily="18" charset="0"/>
              </a:rPr>
              <a:t>Field Crops Research</a:t>
            </a:r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A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To date, despite &gt;1200 journal articles on SRI to date, no RCT to evaluate diffusion or farmer-managed gains.</a:t>
            </a:r>
          </a:p>
          <a:p>
            <a:endParaRPr lang="en-A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We (w/BRAC) fielded 1</a:t>
            </a:r>
            <a:r>
              <a:rPr lang="en-AU" sz="2000" b="1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st</a:t>
            </a: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large-scale, multi-year RCT on diffusion of/gains from SRI in Bangladesh.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AU" sz="2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We find significant gains but high </a:t>
            </a:r>
            <a:r>
              <a:rPr lang="en-AU" sz="2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 rates.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8448040" y="0"/>
            <a:ext cx="228600" cy="68580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76640" y="0"/>
            <a:ext cx="226001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3035" y="227011"/>
            <a:ext cx="8404552" cy="733425"/>
          </a:xfrm>
          <a:prstGeom prst="rect">
            <a:avLst/>
          </a:prstGeom>
        </p:spPr>
        <p:txBody>
          <a:bodyPr vert="horz" lIns="0" tIns="0" rIns="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Specific Motivation: SRI Controversy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91" t="618" r="10124" b="104"/>
          <a:stretch/>
        </p:blipFill>
        <p:spPr>
          <a:xfrm>
            <a:off x="8011796" y="1"/>
            <a:ext cx="41802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41594" y="6297426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SRI-RICE</a:t>
            </a:r>
          </a:p>
          <a:p>
            <a:r>
              <a:rPr lang="en-US" sz="1200" dirty="0">
                <a:hlinkClick r:id="rId3"/>
              </a:rPr>
              <a:t>http://sri.ciifad.cornell.edu/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265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LATE estimates of effects of SRI adoption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664478"/>
              </p:ext>
            </p:extLst>
          </p:nvPr>
        </p:nvGraphicFramePr>
        <p:xfrm>
          <a:off x="1352468" y="2967611"/>
          <a:ext cx="8922401" cy="13923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1104">
                  <a:extLst>
                    <a:ext uri="{9D8B030D-6E8A-4147-A177-3AD203B41FA5}">
                      <a16:colId xmlns:a16="http://schemas.microsoft.com/office/drawing/2014/main" val="1251753678"/>
                    </a:ext>
                  </a:extLst>
                </a:gridCol>
                <a:gridCol w="1287857">
                  <a:extLst>
                    <a:ext uri="{9D8B030D-6E8A-4147-A177-3AD203B41FA5}">
                      <a16:colId xmlns:a16="http://schemas.microsoft.com/office/drawing/2014/main" val="695181556"/>
                    </a:ext>
                  </a:extLst>
                </a:gridCol>
                <a:gridCol w="1784480">
                  <a:extLst>
                    <a:ext uri="{9D8B030D-6E8A-4147-A177-3AD203B41FA5}">
                      <a16:colId xmlns:a16="http://schemas.microsoft.com/office/drawing/2014/main" val="3238539323"/>
                    </a:ext>
                  </a:extLst>
                </a:gridCol>
                <a:gridCol w="1784480">
                  <a:extLst>
                    <a:ext uri="{9D8B030D-6E8A-4147-A177-3AD203B41FA5}">
                      <a16:colId xmlns:a16="http://schemas.microsoft.com/office/drawing/2014/main" val="882501126"/>
                    </a:ext>
                  </a:extLst>
                </a:gridCol>
                <a:gridCol w="1784480">
                  <a:extLst>
                    <a:ext uri="{9D8B030D-6E8A-4147-A177-3AD203B41FA5}">
                      <a16:colId xmlns:a16="http://schemas.microsoft.com/office/drawing/2014/main" val="442058600"/>
                    </a:ext>
                  </a:extLst>
                </a:gridCol>
              </a:tblGrid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Yield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Revenue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Total   cost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</a:rPr>
                        <a:t>Profit 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50073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Adopted SRI (IV=Treatment status)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0.369***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0.408***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0.324***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rgbClr val="AD1B2C"/>
                          </a:solidFill>
                          <a:effectLst/>
                        </a:rPr>
                        <a:t>0.821***</a:t>
                      </a:r>
                      <a:endParaRPr lang="en-US" sz="1600" dirty="0">
                        <a:solidFill>
                          <a:srgbClr val="AD1B2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2103746"/>
                  </a:ext>
                </a:extLst>
              </a:tr>
              <a:tr h="4441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outcome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0.321***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0.308***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0.122***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effectLst/>
                        </a:rPr>
                        <a:t>0.430***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661407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843" y="978299"/>
            <a:ext cx="1055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Using the ITT estimate of SRI adoption as a first stage in the IV, we find: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SRI has a positive causal impact on rice yields, costs and profits, consistent w/observational literature.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The effects are BIG!  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843" y="4994487"/>
            <a:ext cx="1055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cs typeface="Times New Roman" panose="02020603050405020304" pitchFamily="18" charset="0"/>
              </a:rPr>
              <a:t>st</a:t>
            </a:r>
            <a:r>
              <a:rPr lang="en-US" dirty="0">
                <a:cs typeface="Times New Roman" panose="02020603050405020304" pitchFamily="18" charset="0"/>
              </a:rPr>
              <a:t> stage F stats all &gt;50. Results qualitatively same under continuous treatment and plot diff-in-diff. </a:t>
            </a:r>
          </a:p>
        </p:txBody>
      </p:sp>
    </p:spTree>
    <p:extLst>
      <p:ext uri="{BB962C8B-B14F-4D97-AF65-F5344CB8AC3E}">
        <p14:creationId xmlns:p14="http://schemas.microsoft.com/office/powerpoint/2010/main" val="827579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ITT/ LATE estimates of effects on household well-being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65460"/>
              </p:ext>
            </p:extLst>
          </p:nvPr>
        </p:nvGraphicFramePr>
        <p:xfrm>
          <a:off x="669257" y="1943097"/>
          <a:ext cx="9864970" cy="420456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73031">
                  <a:extLst>
                    <a:ext uri="{9D8B030D-6E8A-4147-A177-3AD203B41FA5}">
                      <a16:colId xmlns:a16="http://schemas.microsoft.com/office/drawing/2014/main" val="2401451365"/>
                    </a:ext>
                  </a:extLst>
                </a:gridCol>
                <a:gridCol w="1246825">
                  <a:extLst>
                    <a:ext uri="{9D8B030D-6E8A-4147-A177-3AD203B41FA5}">
                      <a16:colId xmlns:a16="http://schemas.microsoft.com/office/drawing/2014/main" val="1268751054"/>
                    </a:ext>
                  </a:extLst>
                </a:gridCol>
                <a:gridCol w="1245643">
                  <a:extLst>
                    <a:ext uri="{9D8B030D-6E8A-4147-A177-3AD203B41FA5}">
                      <a16:colId xmlns:a16="http://schemas.microsoft.com/office/drawing/2014/main" val="3435597491"/>
                    </a:ext>
                  </a:extLst>
                </a:gridCol>
                <a:gridCol w="1219510">
                  <a:extLst>
                    <a:ext uri="{9D8B030D-6E8A-4147-A177-3AD203B41FA5}">
                      <a16:colId xmlns:a16="http://schemas.microsoft.com/office/drawing/2014/main" val="4154254292"/>
                    </a:ext>
                  </a:extLst>
                </a:gridCol>
                <a:gridCol w="1413325">
                  <a:extLst>
                    <a:ext uri="{9D8B030D-6E8A-4147-A177-3AD203B41FA5}">
                      <a16:colId xmlns:a16="http://schemas.microsoft.com/office/drawing/2014/main" val="1712446002"/>
                    </a:ext>
                  </a:extLst>
                </a:gridCol>
                <a:gridCol w="2066636">
                  <a:extLst>
                    <a:ext uri="{9D8B030D-6E8A-4147-A177-3AD203B41FA5}">
                      <a16:colId xmlns:a16="http://schemas.microsoft.com/office/drawing/2014/main" val="429883205"/>
                    </a:ext>
                  </a:extLst>
                </a:gridCol>
              </a:tblGrid>
              <a:tr h="6741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Panel A: ITT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(Treatment Status)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</a:rPr>
                        <a:t>Ln(Savings)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Household status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Food security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Life satisfaction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Satisfaction with living standard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532965"/>
                  </a:ext>
                </a:extLst>
              </a:tr>
              <a:tr h="345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One-time untreated (U1)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0.573**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0.147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2517536"/>
                  </a:ext>
                </a:extLst>
              </a:tr>
              <a:tr h="281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One-time treated (T1)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0.276**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0.327**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0.311**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0.244*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8872363"/>
                  </a:ext>
                </a:extLst>
              </a:tr>
              <a:tr h="1321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Two-time untreated (U2)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0.627**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0.095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0.104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3593832"/>
                  </a:ext>
                </a:extLst>
              </a:tr>
              <a:tr h="247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Two-time treated (T2)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0.359**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0.190**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0.209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0.222**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076877"/>
                  </a:ext>
                </a:extLst>
              </a:tr>
              <a:tr h="2655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outcome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0.029**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0.420***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0.069***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0.064***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17291462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B31B1B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B31B1B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0057451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 (U1-T1)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400" b="1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0585096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 (U1-U2)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4548875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 (T1-T2)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9272972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 (U2-T2)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400" b="1" dirty="0">
                        <a:solidFill>
                          <a:srgbClr val="B31B1B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0.51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2935635"/>
                  </a:ext>
                </a:extLst>
              </a:tr>
              <a:tr h="295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</a:rPr>
                        <a:t>Panel B: LATE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793583"/>
                  </a:ext>
                </a:extLst>
              </a:tr>
              <a:tr h="5167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Adopted SRI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(IV=Treatment status)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0.228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0.321*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0.681***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0.496**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0.435**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3630961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Baseline outcome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AD1B2C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0.028*</a:t>
                      </a:r>
                      <a:endParaRPr lang="en-US" sz="1400" dirty="0">
                        <a:solidFill>
                          <a:srgbClr val="AD1B2C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0.414***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0.085***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B31B1B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0.074***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46117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6" y="742768"/>
            <a:ext cx="10551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Positive ITT and LATE estimates of impacts on various household well-being measures, esp. for directly trained and for savings. ITT effects again invariant to intensity of exposure.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Technology has favorable well-being impacts, at least for direct trainees.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0EADB-229D-42CD-A641-3CFCF98741B2}"/>
              </a:ext>
            </a:extLst>
          </p:cNvPr>
          <p:cNvSpPr txBox="1"/>
          <p:nvPr/>
        </p:nvSpPr>
        <p:spPr>
          <a:xfrm>
            <a:off x="1062566" y="6444477"/>
            <a:ext cx="277491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21</a:t>
            </a:fld>
            <a:r>
              <a:rPr lang="en-US" sz="1200" b="1" dirty="0"/>
              <a:t>  SRI Bangladesh  March 2020</a:t>
            </a:r>
          </a:p>
        </p:txBody>
      </p:sp>
    </p:spTree>
    <p:extLst>
      <p:ext uri="{BB962C8B-B14F-4D97-AF65-F5344CB8AC3E}">
        <p14:creationId xmlns:p14="http://schemas.microsoft.com/office/powerpoint/2010/main" val="3816975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Any GE effects?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6" y="742768"/>
            <a:ext cx="10551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One might naturally worry about general equilibrium impacts on labor and/or rice markets.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Use randomized saturation rates to check. 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No wage rate effects. Rice price effects, if any, appear negative, reinforcing results.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0EADB-229D-42CD-A641-3CFCF98741B2}"/>
              </a:ext>
            </a:extLst>
          </p:cNvPr>
          <p:cNvSpPr txBox="1"/>
          <p:nvPr/>
        </p:nvSpPr>
        <p:spPr>
          <a:xfrm>
            <a:off x="1062566" y="6444477"/>
            <a:ext cx="2774915" cy="276999"/>
          </a:xfrm>
          <a:prstGeom prst="rect">
            <a:avLst/>
          </a:prstGeom>
          <a:solidFill>
            <a:schemeClr val="bg2">
              <a:lumMod val="85000"/>
              <a:alpha val="51000"/>
            </a:schemeClr>
          </a:solidFill>
        </p:spPr>
        <p:txBody>
          <a:bodyPr wrap="square" rtlCol="0">
            <a:spAutoFit/>
          </a:bodyPr>
          <a:lstStyle/>
          <a:p>
            <a:fld id="{D46F5D38-D130-4BA4-87D9-7CEDDF2B0AC4}" type="slidenum">
              <a:rPr lang="en-US" sz="1200" b="1" smtClean="0"/>
              <a:t>22</a:t>
            </a:fld>
            <a:r>
              <a:rPr lang="en-US" sz="1200" b="1" dirty="0"/>
              <a:t>  SRI Bangladesh  March 2020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50BE68-1B19-4646-8A3D-44F2002EF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30540"/>
              </p:ext>
            </p:extLst>
          </p:nvPr>
        </p:nvGraphicFramePr>
        <p:xfrm>
          <a:off x="1062038" y="2624153"/>
          <a:ext cx="10226675" cy="2100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335">
                  <a:extLst>
                    <a:ext uri="{9D8B030D-6E8A-4147-A177-3AD203B41FA5}">
                      <a16:colId xmlns:a16="http://schemas.microsoft.com/office/drawing/2014/main" val="1619092164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3443468921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1834289324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3687064278"/>
                    </a:ext>
                  </a:extLst>
                </a:gridCol>
                <a:gridCol w="2045335">
                  <a:extLst>
                    <a:ext uri="{9D8B030D-6E8A-4147-A177-3AD203B41FA5}">
                      <a16:colId xmlns:a16="http://schemas.microsoft.com/office/drawing/2014/main" val="1363177880"/>
                    </a:ext>
                  </a:extLst>
                </a:gridCol>
              </a:tblGrid>
              <a:tr h="2814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Village wage rate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Village rice price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925772"/>
                  </a:ext>
                </a:extLst>
              </a:tr>
              <a:tr h="31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Midline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Midline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Endline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396618"/>
                  </a:ext>
                </a:extLst>
              </a:tr>
              <a:tr h="5835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Fraction of village sample trained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22.865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-19.761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-0.362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-1.084*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58203409"/>
                  </a:ext>
                </a:extLst>
              </a:tr>
              <a:tr h="31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(20.505)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(12.241)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(0.477)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  <a:latin typeface="+mn-lt"/>
                        </a:rPr>
                        <a:t>(0.589)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7356615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Observations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3922208"/>
                  </a:ext>
                </a:extLst>
              </a:tr>
              <a:tr h="3000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Adjusted R</a:t>
                      </a:r>
                      <a:r>
                        <a:rPr lang="en-IN" sz="14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4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0.223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1290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68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6434" y="795022"/>
            <a:ext cx="10226125" cy="200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stochastic dominance b/n C&amp;T at baseline.</a:t>
            </a:r>
          </a:p>
          <a:p>
            <a:pPr marL="0" indent="0">
              <a:buNone/>
            </a:pPr>
            <a:r>
              <a:rPr lang="en-US" dirty="0"/>
              <a:t>FOSD at midline (and continues at </a:t>
            </a:r>
            <a:r>
              <a:rPr lang="en-US" dirty="0" err="1"/>
              <a:t>endline</a:t>
            </a:r>
            <a:r>
              <a:rPr lang="en-US" dirty="0"/>
              <a:t>), but no dominance among treatment arms.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2567" y="26792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9" descr="Figure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7" y="2369235"/>
            <a:ext cx="5106908" cy="37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C:\Users\Pakrashi\Dropbox\SRI papers and datasets\SRI Impact paper Final\Final cost-benefit\Figure_11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92" y="2369235"/>
            <a:ext cx="4944428" cy="3722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61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2567" y="795022"/>
            <a:ext cx="10226125" cy="2001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</a:t>
            </a:r>
            <a:r>
              <a:rPr lang="en-US" dirty="0" err="1"/>
              <a:t>unobservables</a:t>
            </a:r>
            <a:r>
              <a:rPr lang="en-US" dirty="0"/>
              <a:t> (e.g., skill) complement the technology and both positively affect productivity, then uptake will be non-random. </a:t>
            </a:r>
          </a:p>
          <a:p>
            <a:pPr marL="0" indent="0">
              <a:buNone/>
            </a:pPr>
            <a:r>
              <a:rPr lang="en-US" dirty="0"/>
              <a:t>If beliefs updating is a function of both intensity of exposure and expected outcome, then initial adoption will be by farmers who expect to benefit more. </a:t>
            </a:r>
          </a:p>
          <a:p>
            <a:pPr marL="0" indent="0">
              <a:buNone/>
            </a:pPr>
            <a:r>
              <a:rPr lang="en-US" dirty="0"/>
              <a:t>Exposure intensity generates a clear scaling effect but negligible productivity effect. </a:t>
            </a:r>
          </a:p>
        </p:txBody>
      </p:sp>
      <p:pic>
        <p:nvPicPr>
          <p:cNvPr id="5" name="Picture 4" descr="C:\Users\Pakrashi\Dropbox\SRI papers and datasets\SRI Impact paper Final\Final cost-benefit\Figure_rank_1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7" y="3107055"/>
            <a:ext cx="4524375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71606" y="2779514"/>
            <a:ext cx="492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Ordered </a:t>
            </a:r>
            <a:r>
              <a:rPr lang="en-AU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endline</a:t>
            </a:r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 profits by treatment status</a:t>
            </a:r>
            <a:endParaRPr lang="en-US" dirty="0"/>
          </a:p>
        </p:txBody>
      </p:sp>
      <p:pic>
        <p:nvPicPr>
          <p:cNvPr id="8" name="Picture 7" descr="C:\Users\Pakrashi\Dropbox\SRI papers and datasets\SRI Impact paper Final\Final cost-benefit\Figure_rank_2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52" y="3107055"/>
            <a:ext cx="4524375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406108" y="2767132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Ordered </a:t>
            </a:r>
            <a:r>
              <a:rPr lang="en-AU" b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endline</a:t>
            </a:r>
            <a:r>
              <a:rPr lang="en-AU" b="1" dirty="0">
                <a:solidFill>
                  <a:srgbClr val="000000"/>
                </a:solidFill>
                <a:ea typeface="Times New Roman" panose="02020603050405020304" pitchFamily="18" charset="0"/>
              </a:rPr>
              <a:t> yields by treatment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71606" y="113330"/>
            <a:ext cx="1077100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31B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>
                <a:latin typeface="+mn-lt"/>
                <a:cs typeface="Times New Roman" panose="02020603050405020304" pitchFamily="18" charset="0"/>
              </a:rPr>
              <a:t>Insights from non-random selection into SRI uptake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96434" y="795022"/>
            <a:ext cx="10226125" cy="3807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 stochastic dominance at </a:t>
            </a:r>
            <a:r>
              <a:rPr lang="en-US" dirty="0" err="1"/>
              <a:t>endline</a:t>
            </a:r>
            <a:r>
              <a:rPr lang="en-US" dirty="0"/>
              <a:t> b/n adopters and non-adopters w/n treatment groups.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P-values decreasing w/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exposure intensity as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adherence to training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weakly improves w/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exposure intensity.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But farmers make reasonably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rational SRI uptake decisions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w/n each treatment group.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2567" y="26792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19" descr="Figure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08" y="1171232"/>
            <a:ext cx="7620000" cy="55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46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676" y="103028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SRI use rate stable at 32-33% in both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36% of farmers who adopted in year 1 </a:t>
            </a:r>
            <a:r>
              <a:rPr lang="en-AU" sz="2000" dirty="0" err="1">
                <a:cs typeface="Times New Roman" panose="02020603050405020304" pitchFamily="18" charset="0"/>
              </a:rPr>
              <a:t>disadopted</a:t>
            </a:r>
            <a:r>
              <a:rPr lang="en-AU" sz="2000" dirty="0">
                <a:cs typeface="Times New Roman" panose="02020603050405020304" pitchFamily="18" charset="0"/>
              </a:rPr>
              <a:t> SRI in year 2, replaced by 18% of initial non-adopters who adopt w/delay.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Intensity of exposure to SRI training impacts adoption, </a:t>
            </a:r>
            <a:r>
              <a:rPr lang="en-AU" sz="2000" dirty="0" err="1">
                <a:cs typeface="Times New Roman" panose="02020603050405020304" pitchFamily="18" charset="0"/>
              </a:rPr>
              <a:t>disadoption</a:t>
            </a:r>
            <a:r>
              <a:rPr lang="en-AU" sz="2000" dirty="0">
                <a:cs typeface="Times New Roman" panose="02020603050405020304" pitchFamily="18" charset="0"/>
              </a:rPr>
              <a:t> and delayed adoption following the same pattern as </a:t>
            </a:r>
            <a:r>
              <a:rPr lang="en-AU" sz="2000" dirty="0" err="1">
                <a:cs typeface="Times New Roman" panose="02020603050405020304" pitchFamily="18" charset="0"/>
              </a:rPr>
              <a:t>endline</a:t>
            </a:r>
            <a:r>
              <a:rPr lang="en-AU" sz="2000" dirty="0">
                <a:cs typeface="Times New Roman" panose="02020603050405020304" pitchFamily="18" charset="0"/>
              </a:rPr>
              <a:t> adoption.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5676" y="354752"/>
            <a:ext cx="7280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err="1">
                <a:ea typeface="Times New Roman" panose="02020603050405020304" pitchFamily="18" charset="0"/>
              </a:rPr>
              <a:t>Disadoption</a:t>
            </a:r>
            <a:r>
              <a:rPr lang="en-AU" sz="2800" b="1" dirty="0">
                <a:ea typeface="Times New Roman" panose="02020603050405020304" pitchFamily="18" charset="0"/>
              </a:rPr>
              <a:t> and Delayed Adoption of SRI</a:t>
            </a:r>
            <a:endParaRPr lang="en-AU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968553"/>
              </p:ext>
            </p:extLst>
          </p:nvPr>
        </p:nvGraphicFramePr>
        <p:xfrm>
          <a:off x="1757363" y="2678784"/>
          <a:ext cx="9192576" cy="357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2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4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SRI Adoption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of Year 1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SRI Adoption end of Year 2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2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Adopt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Adopted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Did not Adopt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(Never </a:t>
                      </a:r>
                      <a:r>
                        <a:rPr lang="fr-FR" sz="1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adopters</a:t>
                      </a:r>
                      <a:r>
                        <a:rPr lang="fr-FR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1475 (82.36%)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(U1=448, T1=308,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U2=386, T2=333)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(Delayed adopters)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 (17.64%)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(U1=29, T1=101,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U2=42, T2=144)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1791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67.15%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Adopted</a:t>
                      </a:r>
                      <a:endParaRPr lang="en-A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Disadopters</a:t>
                      </a:r>
                      <a:r>
                        <a:rPr lang="fr-FR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 (36.19%)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(U1=16, T1=189,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U2=21, T2=91)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(Persistent </a:t>
                      </a:r>
                      <a:r>
                        <a:rPr lang="fr-FR" sz="1800" b="1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adopters</a:t>
                      </a:r>
                      <a:r>
                        <a:rPr lang="fr-FR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A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559 (63.81%)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(U1=14, T1=208,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U2=13, T2=324)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876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32.85%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en-A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1792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67.19%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875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32.81%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2667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038600" algn="l"/>
                        </a:tabLs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A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777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7860" y="855450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Disadopters</a:t>
            </a:r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Relatively older and less educated, with more land.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highest midline cost of production.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Experienced smaller gain in profits (29%) compared to the persistent adopters (53%) at the end of year 1. </a:t>
            </a:r>
          </a:p>
          <a:p>
            <a:endParaRPr lang="en-AU" sz="2000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Delayed Adopters: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lower production at the end of year 1 (24.9 kg/decimal) than persistent adopters (26.1 kg/decimal).</a:t>
            </a:r>
          </a:p>
          <a:p>
            <a:endParaRPr lang="en-AU" sz="2000" u="sng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Never Adopters: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At baseline: significantly lower cost of production and higher profits  and better off than adopters.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Possibly had little (least?) to gain from adoption of the SRI. </a:t>
            </a:r>
          </a:p>
          <a:p>
            <a:endParaRPr lang="en-AU" sz="2000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en-AU" sz="20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Persistent Adopters: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cs typeface="Times New Roman" panose="02020603050405020304" pitchFamily="18" charset="0"/>
              </a:rPr>
              <a:t>Had largest (smallest) midline-baseline </a:t>
            </a:r>
            <a:r>
              <a:rPr lang="el-GR" sz="2000" dirty="0">
                <a:cs typeface="Times New Roman" panose="02020603050405020304" pitchFamily="18" charset="0"/>
              </a:rPr>
              <a:t>Δ</a:t>
            </a:r>
            <a:r>
              <a:rPr lang="en-AU" sz="2000" dirty="0">
                <a:cs typeface="Times New Roman" panose="02020603050405020304" pitchFamily="18" charset="0"/>
              </a:rPr>
              <a:t>profits (</a:t>
            </a:r>
            <a:r>
              <a:rPr lang="el-GR" sz="2000" dirty="0">
                <a:cs typeface="Times New Roman" panose="02020603050405020304" pitchFamily="18" charset="0"/>
              </a:rPr>
              <a:t>Δ </a:t>
            </a:r>
            <a:r>
              <a:rPr lang="en-AU" sz="2000" dirty="0">
                <a:cs typeface="Times New Roman" panose="02020603050405020304" pitchFamily="18" charset="0"/>
              </a:rPr>
              <a:t>costs)</a:t>
            </a:r>
          </a:p>
        </p:txBody>
      </p:sp>
      <p:sp>
        <p:nvSpPr>
          <p:cNvPr id="5" name="Rectangle 4"/>
          <p:cNvSpPr/>
          <p:nvPr/>
        </p:nvSpPr>
        <p:spPr>
          <a:xfrm>
            <a:off x="2455676" y="301412"/>
            <a:ext cx="7280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 err="1">
                <a:ea typeface="Times New Roman" panose="02020603050405020304" pitchFamily="18" charset="0"/>
              </a:rPr>
              <a:t>Disadoption</a:t>
            </a:r>
            <a:r>
              <a:rPr lang="en-AU" sz="2800" b="1" dirty="0">
                <a:ea typeface="Times New Roman" panose="02020603050405020304" pitchFamily="18" charset="0"/>
              </a:rPr>
              <a:t> and Delayed Adoption of SRI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715339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173621"/>
            <a:ext cx="8229600" cy="490066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charset="0"/>
                <a:ea typeface="Times New Roman" charset="0"/>
                <a:cs typeface="Times New Roman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63687"/>
            <a:ext cx="10020300" cy="5616624"/>
          </a:xfrm>
        </p:spPr>
        <p:txBody>
          <a:bodyPr>
            <a:norm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Higher intensity of SRI training exposure in both cross-section and time series has big diffusion effect, positive on uptake, negative on 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Exposure to SRI training also has significant, positive effects on rice yields and profits and </a:t>
            </a:r>
            <a:r>
              <a:rPr lang="en-US" sz="2000" dirty="0" err="1">
                <a:cs typeface="Times New Roman" panose="02020603050405020304" pitchFamily="18" charset="0"/>
              </a:rPr>
              <a:t>hh</a:t>
            </a:r>
            <a:r>
              <a:rPr lang="en-US" sz="2000" dirty="0">
                <a:cs typeface="Times New Roman" panose="02020603050405020304" pitchFamily="18" charset="0"/>
              </a:rPr>
              <a:t> well-being.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LATE of SRI adoption on rice yields (37%) or profits (82%) and household well-being outcomes are consistently positive and relatively large.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Highly non-random selection-on-</a:t>
            </a:r>
            <a:r>
              <a:rPr lang="en-US" sz="2000" dirty="0" err="1">
                <a:cs typeface="Times New Roman" panose="02020603050405020304" pitchFamily="18" charset="0"/>
              </a:rPr>
              <a:t>unobservables</a:t>
            </a:r>
            <a:r>
              <a:rPr lang="en-US" sz="2000" dirty="0">
                <a:cs typeface="Times New Roman" panose="02020603050405020304" pitchFamily="18" charset="0"/>
              </a:rPr>
              <a:t> into SRI adoption. Exposure mainly has a scaling effect. 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However, also high rates of 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, limited adherence to principles as taught, and only very modest adjustment of practices in response to more experience/training.</a:t>
            </a:r>
          </a:p>
          <a:p>
            <a:r>
              <a:rPr lang="en-US" sz="2000" dirty="0">
                <a:cs typeface="Times New Roman" panose="02020603050405020304" pitchFamily="18" charset="0"/>
              </a:rPr>
              <a:t>Patterns </a:t>
            </a:r>
            <a:r>
              <a:rPr lang="en-US" sz="2000" b="1" u="sng" dirty="0">
                <a:cs typeface="Times New Roman" panose="02020603050405020304" pitchFamily="18" charset="0"/>
              </a:rPr>
              <a:t>not</a:t>
            </a:r>
            <a:r>
              <a:rPr lang="en-US" sz="2000" dirty="0">
                <a:cs typeface="Times New Roman" panose="02020603050405020304" pitchFamily="18" charset="0"/>
              </a:rPr>
              <a:t> consistent w/ target input learning models: much </a:t>
            </a:r>
            <a:r>
              <a:rPr lang="en-US" sz="2000" dirty="0" err="1">
                <a:cs typeface="Times New Roman" panose="02020603050405020304" pitchFamily="18" charset="0"/>
              </a:rPr>
              <a:t>disadoption</a:t>
            </a:r>
            <a:r>
              <a:rPr lang="en-US" sz="2000" dirty="0">
                <a:cs typeface="Times New Roman" panose="02020603050405020304" pitchFamily="18" charset="0"/>
              </a:rPr>
              <a:t> and negligible improvement in performance with added information exposure. </a:t>
            </a:r>
            <a:r>
              <a:rPr lang="en-AU" sz="2000" dirty="0">
                <a:cs typeface="Times New Roman" panose="02020603050405020304" pitchFamily="18" charset="0"/>
              </a:rPr>
              <a:t>Consistent w/ newer models of multi object learning and selective, rational inattention. Farmers seem to learn to </a:t>
            </a:r>
            <a:r>
              <a:rPr lang="en-AU" sz="2000" i="1" dirty="0">
                <a:cs typeface="Times New Roman" panose="02020603050405020304" pitchFamily="18" charset="0"/>
              </a:rPr>
              <a:t>whether</a:t>
            </a:r>
            <a:r>
              <a:rPr lang="en-AU" sz="2000" dirty="0">
                <a:cs typeface="Times New Roman" panose="02020603050405020304" pitchFamily="18" charset="0"/>
              </a:rPr>
              <a:t> to use SRI more than </a:t>
            </a:r>
            <a:r>
              <a:rPr lang="en-AU" sz="2000" i="1" dirty="0">
                <a:cs typeface="Times New Roman" panose="02020603050405020304" pitchFamily="18" charset="0"/>
              </a:rPr>
              <a:t>how</a:t>
            </a:r>
            <a:r>
              <a:rPr lang="en-AU" sz="2000" dirty="0">
                <a:cs typeface="Times New Roman" panose="02020603050405020304" pitchFamily="18" charset="0"/>
              </a:rPr>
              <a:t> to use SRI.</a:t>
            </a:r>
            <a:endParaRPr lang="en-IN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3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24412" y="2983006"/>
            <a:ext cx="4878917" cy="1701800"/>
          </a:xfrm>
        </p:spPr>
        <p:txBody>
          <a:bodyPr/>
          <a:lstStyle/>
          <a:p>
            <a:endParaRPr lang="en-US" sz="1500" b="1" dirty="0"/>
          </a:p>
          <a:p>
            <a:r>
              <a:rPr lang="en-US" sz="1500" b="1" dirty="0"/>
              <a:t>We invite your comments and questions:</a:t>
            </a:r>
          </a:p>
          <a:p>
            <a:r>
              <a:rPr lang="en-US" dirty="0"/>
              <a:t>Chris Barrett – </a:t>
            </a:r>
            <a:r>
              <a:rPr lang="en-US" dirty="0">
                <a:hlinkClick r:id="rId2"/>
              </a:rPr>
              <a:t>cbb2@cornell.edu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36269" y="1155558"/>
            <a:ext cx="6314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Thank you for your interest!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54" y="2243579"/>
            <a:ext cx="3866906" cy="31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987" y="227011"/>
            <a:ext cx="8318600" cy="733425"/>
          </a:xfrm>
        </p:spPr>
        <p:txBody>
          <a:bodyPr>
            <a:normAutofit/>
          </a:bodyPr>
          <a:lstStyle/>
          <a:p>
            <a:r>
              <a:rPr lang="en-US" b="1" dirty="0"/>
              <a:t>Broader Motivation: Learning in Ag Tech Adoption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987" y="960436"/>
            <a:ext cx="8831670" cy="5436487"/>
          </a:xfrm>
        </p:spPr>
        <p:txBody>
          <a:bodyPr>
            <a:normAutofit fontScale="77500" lnSpcReduction="20000"/>
          </a:bodyPr>
          <a:lstStyle/>
          <a:p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Returns to new technologies are uncertain and endogenous to farmer </a:t>
            </a:r>
            <a:r>
              <a:rPr lang="en-A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behavior</a:t>
            </a: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 </a:t>
            </a:r>
          </a:p>
          <a:p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Core economics models (Foster &amp; Rosenzweig 1995, Conley &amp; Udry 2010, etc.) rely on farmer learning about a single, performance-related object … typically the profit function.</a:t>
            </a:r>
          </a:p>
          <a:p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But these models have two central predictions: </a:t>
            </a:r>
          </a:p>
          <a:p>
            <a:pPr marL="457200" indent="-457200">
              <a:buAutoNum type="arabicParenR"/>
            </a:pP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Performance improves with added information/learning. Adoption is just a stop along the way.</a:t>
            </a:r>
          </a:p>
          <a:p>
            <a:pPr marL="457200" indent="-457200">
              <a:buAutoNum type="arabicParenR"/>
            </a:pPr>
            <a:r>
              <a:rPr lang="en-A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should never happen. </a:t>
            </a:r>
          </a:p>
          <a:p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Newer alternative models (</a:t>
            </a:r>
            <a:r>
              <a:rPr lang="en-A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Gabaix</a:t>
            </a: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Hanna et al., </a:t>
            </a:r>
            <a:r>
              <a:rPr lang="en-A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Schwartzstein</a:t>
            </a: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Nourani, etc.) focus on multi-object learning and selective inattention, which may be better for SRI and other complex practices. Maybe learning </a:t>
            </a:r>
            <a:r>
              <a:rPr lang="en-AU" sz="24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whether</a:t>
            </a: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to try a new tech differs from learning </a:t>
            </a:r>
            <a:r>
              <a:rPr lang="en-AU" sz="2400" i="1" u="sng" dirty="0">
                <a:solidFill>
                  <a:schemeClr val="tx1"/>
                </a:solidFill>
                <a:cs typeface="Times New Roman" panose="02020603050405020304" pitchFamily="18" charset="0"/>
              </a:rPr>
              <a:t>how</a:t>
            </a: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to use it? </a:t>
            </a:r>
          </a:p>
          <a:p>
            <a:endParaRPr lang="en-A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A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We find greater intensity of exposure to SRI increases adoption as well as performance at the extensive margin. But not performance at the intensive margin. Also high rates of </a:t>
            </a:r>
            <a:r>
              <a:rPr lang="en-AU" sz="24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disadoption</a:t>
            </a:r>
            <a:r>
              <a:rPr lang="en-A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 More consistent with multi-object than single object (e.g., target input) learning models. </a:t>
            </a:r>
            <a:endParaRPr lang="en-US" sz="2400" b="1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9" name="Picture 2" descr="E:\Image\New folder\Rice\DSC00810.JPG"/>
          <p:cNvPicPr>
            <a:picLocks noChangeAspect="1" noChangeArrowheads="1"/>
          </p:cNvPicPr>
          <p:nvPr/>
        </p:nvPicPr>
        <p:blipFill rotWithShape="1">
          <a:blip r:embed="rId2" cstate="print"/>
          <a:srcRect l="24871" t="897" r="55509" b="111"/>
          <a:stretch/>
        </p:blipFill>
        <p:spPr bwMode="auto">
          <a:xfrm>
            <a:off x="10104120" y="-7620"/>
            <a:ext cx="2087880" cy="686439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747146" y="-1225"/>
            <a:ext cx="356974" cy="6858000"/>
          </a:xfrm>
          <a:prstGeom prst="rect">
            <a:avLst/>
          </a:prstGeom>
          <a:solidFill>
            <a:srgbClr val="B31B1B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403" y="81539"/>
            <a:ext cx="7848872" cy="720080"/>
          </a:xfrm>
        </p:spPr>
        <p:txBody>
          <a:bodyPr>
            <a:normAutofit/>
          </a:bodyPr>
          <a:lstStyle/>
          <a:p>
            <a:r>
              <a:rPr lang="en-AU" sz="3200" b="1" dirty="0">
                <a:latin typeface="+mn-lt"/>
                <a:ea typeface="Times New Roman" charset="0"/>
                <a:cs typeface="Times New Roman" charset="0"/>
              </a:rPr>
              <a:t>SRI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403" y="635343"/>
            <a:ext cx="10241042" cy="5688632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A locally adaptable system of rice cultivation practices/principles.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No purchased inputs required, thus often thought to be pro-poor.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Key principles </a:t>
            </a: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consist of the following (1</a:t>
            </a:r>
            <a:r>
              <a:rPr lang="en-GB" sz="240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st</a:t>
            </a: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 3 are the distinctive ones):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Early transplanting of seedlings</a:t>
            </a:r>
            <a:endParaRPr lang="en-AU" sz="2400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Transplanting in wider spacing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AU" sz="2400" i="1" dirty="0">
                <a:solidFill>
                  <a:schemeClr val="tx1"/>
                </a:solidFill>
                <a:cs typeface="Times New Roman" panose="02020603050405020304" pitchFamily="18" charset="0"/>
              </a:rPr>
              <a:t>Just one or two seedlings/hill 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Intermittent irrigation (Alternate Wetting and Drying, AWD)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GB" sz="2400" dirty="0">
                <a:solidFill>
                  <a:schemeClr val="tx1"/>
                </a:solidFill>
                <a:cs typeface="Times New Roman" panose="02020603050405020304" pitchFamily="18" charset="0"/>
              </a:rPr>
              <a:t>Complementary weed and pest control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Incorporate organic matter into soils</a:t>
            </a:r>
          </a:p>
          <a:p>
            <a:pPr marL="457200" indent="-457200" algn="l">
              <a:spcBef>
                <a:spcPts val="0"/>
              </a:spcBef>
              <a:spcAft>
                <a:spcPts val="0"/>
              </a:spcAft>
              <a:buAutoNum type="arabicPeriod" startAt="4"/>
            </a:pPr>
            <a:endParaRPr lang="en-AU" sz="2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Some agronomists consider these simply best management practices (BMPs): promote healthy seedlings, full use of organics, regular plant </a:t>
            </a:r>
            <a:r>
              <a:rPr lang="en-A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deometry</a:t>
            </a:r>
            <a:r>
              <a:rPr lang="en-A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judicious use of water, good weed control … these develop robust root system, and ensure adequate nutrient and water availability.</a:t>
            </a:r>
          </a:p>
          <a:p>
            <a:pPr marL="0" lvl="1" algn="l">
              <a:spcBef>
                <a:spcPts val="0"/>
              </a:spcBef>
              <a:spcAft>
                <a:spcPts val="0"/>
              </a:spcAft>
            </a:pPr>
            <a:endParaRPr lang="en-A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0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2709446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15-20 days-old seedlings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019"/>
            <a:ext cx="8458200" cy="7159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6 key SRI principles taught by BRAC</a:t>
            </a:r>
            <a:endParaRPr lang="en-US" sz="3200" b="1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6" name="Picture 895" descr="DSC005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066800"/>
            <a:ext cx="24170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AFSP Doc\Programe Photo\Kurigram\Chilmari\DSC00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0668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1" descr="DSC003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10668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2" descr="DSC003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37338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3810000"/>
            <a:ext cx="2438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2667000"/>
            <a:ext cx="2659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two seedlings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hill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48600" y="26670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Wider spacing (25 × 20 cm)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81200" y="5511225"/>
            <a:ext cx="243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more organic fertilizer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00600" y="5433537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wetting and drying for irrigation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848600" y="5435026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weeding at regular intervals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C:\Users\138100\Desktop\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810000"/>
            <a:ext cx="2438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0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28800" y="-11784"/>
            <a:ext cx="8458200" cy="71596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SRI vs traditional methods: 6 key principles</a:t>
            </a:r>
            <a:r>
              <a:rPr lang="it-IT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kern="0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1144251"/>
            <a:ext cx="8229600" cy="42703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Age of seedlings at transplanting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905000"/>
            <a:ext cx="4038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40386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FSP (Rangpur)\Desktop\organic-rice-seedlings.jpg"/>
          <p:cNvPicPr>
            <a:picLocks noChangeAspect="1" noChangeArrowheads="1"/>
          </p:cNvPicPr>
          <p:nvPr/>
        </p:nvPicPr>
        <p:blipFill>
          <a:blip r:embed="rId3"/>
          <a:srcRect b="8014"/>
          <a:stretch>
            <a:fillRect/>
          </a:stretch>
        </p:blipFill>
        <p:spPr bwMode="auto">
          <a:xfrm>
            <a:off x="6019800" y="2438400"/>
            <a:ext cx="442783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6214419" y="5475402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Older (40-45 day) seedlings</a:t>
            </a:r>
            <a:r>
              <a:rPr lang="it-IT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kern="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1830865" y="5439077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1600" b="1" kern="0" dirty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it-IT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Younger (15-20 day) seedlings</a:t>
            </a:r>
            <a:endParaRPr lang="en-US" sz="1600" kern="0" dirty="0"/>
          </a:p>
        </p:txBody>
      </p:sp>
      <p:pic>
        <p:nvPicPr>
          <p:cNvPr id="40962" name="Picture 2" descr="http://www.agritech.tnau.ac.in/agriculture/images-new/rice/sri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438400"/>
            <a:ext cx="3581400" cy="305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175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943100" y="1096962"/>
            <a:ext cx="8229600" cy="42703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Number of seedlings per hill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E:\Image\New folder\DSC0045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38400"/>
            <a:ext cx="3429000" cy="2514600"/>
          </a:xfrm>
          <a:prstGeom prst="rect">
            <a:avLst/>
          </a:prstGeom>
          <a:noFill/>
        </p:spPr>
      </p:pic>
      <p:pic>
        <p:nvPicPr>
          <p:cNvPr id="10" name="Picture 3" descr="E:\Image\New folder\DSC0231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438400"/>
            <a:ext cx="3810000" cy="2514600"/>
          </a:xfrm>
          <a:prstGeom prst="rect">
            <a:avLst/>
          </a:prstGeom>
          <a:noFill/>
        </p:spPr>
      </p:pic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1703512" y="4953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800" b="1" kern="0" dirty="0">
                <a:latin typeface="SutonnyMJ" pitchFamily="2" charset="0"/>
                <a:cs typeface="SutonnyMJ" pitchFamily="2" charset="0"/>
              </a:rPr>
              <a:t> </a:t>
            </a:r>
            <a:r>
              <a:rPr lang="it-IT" sz="1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seedlings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hill</a:t>
            </a:r>
            <a:endParaRPr lang="en-US" sz="1600" kern="0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6096000" y="5105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seedlings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hill</a:t>
            </a:r>
            <a:endParaRPr lang="en-US" sz="1600" kern="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828800" y="-11784"/>
            <a:ext cx="8458200" cy="71596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SRI vs traditional methods: 6 key principles</a:t>
            </a:r>
            <a:r>
              <a:rPr lang="it-IT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kern="0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981200" y="1905000"/>
            <a:ext cx="4038600" cy="533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ts val="70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9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3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5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4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3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</a:p>
          <a:p>
            <a:pPr>
              <a:buFont typeface="Arial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172200" y="1905000"/>
            <a:ext cx="4038600" cy="457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ts val="70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9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3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5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4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spcAft>
                <a:spcPts val="500"/>
              </a:spcAft>
              <a:buClr>
                <a:srgbClr val="809699"/>
              </a:buClr>
              <a:buFont typeface="Arial"/>
              <a:buChar char="–"/>
              <a:defRPr sz="13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50"/>
              </a:spcBef>
              <a:spcAft>
                <a:spcPts val="500"/>
              </a:spcAft>
              <a:buClr>
                <a:srgbClr val="B31B1B"/>
              </a:buClr>
              <a:buFont typeface="Arial"/>
              <a:buChar char="•"/>
              <a:defRPr sz="1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it-IT" sz="2000" b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5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905000" y="990600"/>
            <a:ext cx="8229600" cy="42703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Transplanted seedling spacing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Image\New folder\DSC00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3581400" cy="2686404"/>
          </a:xfrm>
          <a:prstGeom prst="rect">
            <a:avLst/>
          </a:prstGeom>
          <a:noFill/>
        </p:spPr>
      </p:pic>
      <p:pic>
        <p:nvPicPr>
          <p:cNvPr id="2050" name="Picture 2" descr="C:\Users\AFSP (Rangpur)\Desktop\file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438400"/>
            <a:ext cx="3581400" cy="2686050"/>
          </a:xfrm>
          <a:prstGeom prst="rect">
            <a:avLst/>
          </a:prstGeom>
          <a:noFill/>
        </p:spPr>
      </p:pic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1752600" y="5257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800" b="1" kern="0" dirty="0">
                <a:latin typeface="SutonnyMJ" pitchFamily="2" charset="0"/>
                <a:cs typeface="SutonnyMJ" pitchFamily="2" charset="0"/>
              </a:rPr>
              <a:t>        </a:t>
            </a:r>
            <a:r>
              <a:rPr lang="it-IT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distance </a:t>
            </a:r>
            <a:r>
              <a:rPr lang="en-A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 × 20 cm)</a:t>
            </a:r>
            <a:endParaRPr 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6096000" y="5351282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specific distance or geometry</a:t>
            </a:r>
            <a:endParaRPr 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828800" y="-11784"/>
            <a:ext cx="8458200" cy="71596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SRI vs traditional methods: 6 key principles</a:t>
            </a:r>
            <a:r>
              <a:rPr lang="it-IT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kern="0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905000"/>
            <a:ext cx="4038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40386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981200" y="990600"/>
            <a:ext cx="8229600" cy="42703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Application of organic fertilizer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192" descr="DSC003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0600" y="2362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E:\Image\New folder\Rice\DSC00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3657600" cy="2590800"/>
          </a:xfrm>
          <a:prstGeom prst="rect">
            <a:avLst/>
          </a:prstGeom>
          <a:noFill/>
        </p:spPr>
      </p:pic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2133600" y="5257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more organic fertilizer</a:t>
            </a:r>
            <a:endParaRPr lang="en-US" sz="16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6629400" y="5157192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800" b="1" kern="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 synthetic chemical fertilizers</a:t>
            </a:r>
            <a:endParaRPr lang="en-US" sz="1600" kern="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28800" y="-11784"/>
            <a:ext cx="8458200" cy="71596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kern="0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SRI vs traditional methods: 6 key principles</a:t>
            </a:r>
            <a:r>
              <a:rPr lang="it-IT" sz="3200" b="1" dirty="0">
                <a:solidFill>
                  <a:srgbClr val="B31B1B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US" sz="3200" kern="0" dirty="0">
              <a:solidFill>
                <a:srgbClr val="B31B1B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905000"/>
            <a:ext cx="40386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40386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6983"/>
      </p:ext>
    </p:extLst>
  </p:cSld>
  <p:clrMapOvr>
    <a:masterClrMapping/>
  </p:clrMapOvr>
</p:sld>
</file>

<file path=ppt/theme/theme1.xml><?xml version="1.0" encoding="utf-8"?>
<a:theme xmlns:a="http://schemas.openxmlformats.org/drawingml/2006/main" name="Color Backgrounds">
  <a:themeElements>
    <a:clrScheme name="Custom 8">
      <a:dk1>
        <a:srgbClr val="B31B1B"/>
      </a:dk1>
      <a:lt1>
        <a:srgbClr val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D1B2C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 Background">
  <a:themeElements>
    <a:clrScheme name="Custom 9">
      <a:dk1>
        <a:srgbClr val="B31B1B"/>
      </a:dk1>
      <a:lt1>
        <a:srgbClr val="FFFFFF"/>
      </a:lt1>
      <a:dk2>
        <a:srgbClr val="83003F"/>
      </a:dk2>
      <a:lt2>
        <a:srgbClr val="FFFFFF"/>
      </a:lt2>
      <a:accent1>
        <a:srgbClr val="B31B1B"/>
      </a:accent1>
      <a:accent2>
        <a:srgbClr val="6D0020"/>
      </a:accent2>
      <a:accent3>
        <a:srgbClr val="EF373E"/>
      </a:accent3>
      <a:accent4>
        <a:srgbClr val="8BC0C6"/>
      </a:accent4>
      <a:accent5>
        <a:srgbClr val="B3025B"/>
      </a:accent5>
      <a:accent6>
        <a:srgbClr val="F57F2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31B1B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CCB Template</Template>
  <TotalTime>19855</TotalTime>
  <Words>3086</Words>
  <Application>Microsoft Office PowerPoint</Application>
  <PresentationFormat>Widescreen</PresentationFormat>
  <Paragraphs>805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SutonnyMJ</vt:lpstr>
      <vt:lpstr>Times New Roman</vt:lpstr>
      <vt:lpstr>Wingdings</vt:lpstr>
      <vt:lpstr>Color Backgrounds</vt:lpstr>
      <vt:lpstr>White Background</vt:lpstr>
      <vt:lpstr>Experimental Evidence on the System of Rice Intensification</vt:lpstr>
      <vt:lpstr>PowerPoint Presentation</vt:lpstr>
      <vt:lpstr>Broader Motivation: Learning in Ag Tech Adoption</vt:lpstr>
      <vt:lpstr>SRI</vt:lpstr>
      <vt:lpstr>6 key SRI principles taught by BRAC</vt:lpstr>
      <vt:lpstr>1. Age of seedlings at transplanting</vt:lpstr>
      <vt:lpstr>2. Number of seedlings per hill</vt:lpstr>
      <vt:lpstr> 3. Transplanted seedling spacing</vt:lpstr>
      <vt:lpstr>4. Application of organic fertilizer</vt:lpstr>
      <vt:lpstr>5. Alternate wetting and drying of rice fields</vt:lpstr>
      <vt:lpstr> 6. Regular mechanical weeding</vt:lpstr>
      <vt:lpstr>Multi-year RCT w/randomized saturation</vt:lpstr>
      <vt:lpstr>PowerPoint Presentation</vt:lpstr>
      <vt:lpstr>Sample and Data  </vt:lpstr>
      <vt:lpstr>PowerPoint Presentation</vt:lpstr>
      <vt:lpstr>PowerPoint Presentation</vt:lpstr>
      <vt:lpstr>Core empirical strategy: hh-level ANCOVA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Phasellus congue lorem ipsum dolor amet dictum</dc:title>
  <dc:creator>Leïla Welton</dc:creator>
  <cp:lastModifiedBy>Chris Barrett</cp:lastModifiedBy>
  <cp:revision>230</cp:revision>
  <cp:lastPrinted>2016-12-13T20:45:41Z</cp:lastPrinted>
  <dcterms:created xsi:type="dcterms:W3CDTF">2016-12-23T17:14:16Z</dcterms:created>
  <dcterms:modified xsi:type="dcterms:W3CDTF">2020-03-02T22:33:28Z</dcterms:modified>
</cp:coreProperties>
</file>